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7" r:id="rId1"/>
  </p:sldMasterIdLst>
  <p:notesMasterIdLst>
    <p:notesMasterId r:id="rId75"/>
  </p:notesMasterIdLst>
  <p:sldIdLst>
    <p:sldId id="256" r:id="rId2"/>
    <p:sldId id="321" r:id="rId3"/>
    <p:sldId id="257" r:id="rId4"/>
    <p:sldId id="331" r:id="rId5"/>
    <p:sldId id="260" r:id="rId6"/>
    <p:sldId id="261" r:id="rId7"/>
    <p:sldId id="329" r:id="rId8"/>
    <p:sldId id="323" r:id="rId9"/>
    <p:sldId id="324" r:id="rId10"/>
    <p:sldId id="258" r:id="rId11"/>
    <p:sldId id="262" r:id="rId12"/>
    <p:sldId id="269" r:id="rId13"/>
    <p:sldId id="317" r:id="rId14"/>
    <p:sldId id="318" r:id="rId15"/>
    <p:sldId id="319" r:id="rId16"/>
    <p:sldId id="320" r:id="rId17"/>
    <p:sldId id="263" r:id="rId18"/>
    <p:sldId id="264" r:id="rId19"/>
    <p:sldId id="265" r:id="rId20"/>
    <p:sldId id="267" r:id="rId21"/>
    <p:sldId id="325" r:id="rId22"/>
    <p:sldId id="266" r:id="rId23"/>
    <p:sldId id="271" r:id="rId24"/>
    <p:sldId id="270" r:id="rId25"/>
    <p:sldId id="326" r:id="rId26"/>
    <p:sldId id="327" r:id="rId27"/>
    <p:sldId id="328" r:id="rId28"/>
    <p:sldId id="272" r:id="rId29"/>
    <p:sldId id="273" r:id="rId30"/>
    <p:sldId id="285" r:id="rId31"/>
    <p:sldId id="276" r:id="rId32"/>
    <p:sldId id="274" r:id="rId33"/>
    <p:sldId id="282" r:id="rId34"/>
    <p:sldId id="288" r:id="rId35"/>
    <p:sldId id="277" r:id="rId36"/>
    <p:sldId id="278" r:id="rId37"/>
    <p:sldId id="300" r:id="rId38"/>
    <p:sldId id="301" r:id="rId39"/>
    <p:sldId id="303" r:id="rId40"/>
    <p:sldId id="279" r:id="rId41"/>
    <p:sldId id="280" r:id="rId42"/>
    <p:sldId id="281" r:id="rId43"/>
    <p:sldId id="283" r:id="rId44"/>
    <p:sldId id="290" r:id="rId45"/>
    <p:sldId id="291" r:id="rId46"/>
    <p:sldId id="330" r:id="rId47"/>
    <p:sldId id="284" r:id="rId48"/>
    <p:sldId id="286" r:id="rId49"/>
    <p:sldId id="294" r:id="rId50"/>
    <p:sldId id="287" r:id="rId51"/>
    <p:sldId id="297" r:id="rId52"/>
    <p:sldId id="298" r:id="rId53"/>
    <p:sldId id="296" r:id="rId54"/>
    <p:sldId id="295" r:id="rId55"/>
    <p:sldId id="289" r:id="rId56"/>
    <p:sldId id="315" r:id="rId57"/>
    <p:sldId id="316" r:id="rId58"/>
    <p:sldId id="292" r:id="rId59"/>
    <p:sldId id="293" r:id="rId60"/>
    <p:sldId id="304" r:id="rId61"/>
    <p:sldId id="306" r:id="rId62"/>
    <p:sldId id="311" r:id="rId63"/>
    <p:sldId id="308" r:id="rId64"/>
    <p:sldId id="312" r:id="rId65"/>
    <p:sldId id="307" r:id="rId66"/>
    <p:sldId id="309" r:id="rId67"/>
    <p:sldId id="333" r:id="rId68"/>
    <p:sldId id="310" r:id="rId69"/>
    <p:sldId id="334" r:id="rId70"/>
    <p:sldId id="335" r:id="rId71"/>
    <p:sldId id="322" r:id="rId72"/>
    <p:sldId id="332" r:id="rId73"/>
    <p:sldId id="336"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407" autoAdjust="0"/>
  </p:normalViewPr>
  <p:slideViewPr>
    <p:cSldViewPr snapToGrid="0">
      <p:cViewPr varScale="1">
        <p:scale>
          <a:sx n="101" d="100"/>
          <a:sy n="101" d="100"/>
        </p:scale>
        <p:origin x="1896" y="108"/>
      </p:cViewPr>
      <p:guideLst/>
    </p:cSldViewPr>
  </p:slideViewPr>
  <p:outlineViewPr>
    <p:cViewPr>
      <p:scale>
        <a:sx n="33" d="100"/>
        <a:sy n="33" d="100"/>
      </p:scale>
      <p:origin x="0" y="-162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99E55B-65C3-46FC-B2FE-EED18F7B0C24}"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en-US"/>
        </a:p>
      </dgm:t>
    </dgm:pt>
    <dgm:pt modelId="{F0EDEE06-CF2E-455D-94AF-F001B103E2DF}">
      <dgm:prSet phldrT="[Text]"/>
      <dgm:spPr/>
      <dgm:t>
        <a:bodyPr/>
        <a:lstStyle/>
        <a:p>
          <a:r>
            <a:rPr lang="en-US" dirty="0"/>
            <a:t>Internal bus</a:t>
          </a:r>
        </a:p>
      </dgm:t>
    </dgm:pt>
    <dgm:pt modelId="{EC8351F4-15AF-4391-B595-BEF886101FFF}" type="parTrans" cxnId="{1E5DB521-BFA9-4F85-B6D3-9C4D588CDF9C}">
      <dgm:prSet/>
      <dgm:spPr/>
      <dgm:t>
        <a:bodyPr/>
        <a:lstStyle/>
        <a:p>
          <a:endParaRPr lang="en-US"/>
        </a:p>
      </dgm:t>
    </dgm:pt>
    <dgm:pt modelId="{576207FB-A003-4804-9E86-CA4CCAE2C331}" type="sibTrans" cxnId="{1E5DB521-BFA9-4F85-B6D3-9C4D588CDF9C}">
      <dgm:prSet/>
      <dgm:spPr/>
      <dgm:t>
        <a:bodyPr/>
        <a:lstStyle/>
        <a:p>
          <a:endParaRPr lang="en-US"/>
        </a:p>
      </dgm:t>
    </dgm:pt>
    <dgm:pt modelId="{9BCF6C45-F360-4852-B78F-00BDDC10D39C}">
      <dgm:prSet phldrT="[Text]"/>
      <dgm:spPr/>
      <dgm:t>
        <a:bodyPr/>
        <a:lstStyle/>
        <a:p>
          <a:r>
            <a:rPr lang="en-US" dirty="0"/>
            <a:t>Peripheral Controller</a:t>
          </a:r>
        </a:p>
      </dgm:t>
    </dgm:pt>
    <dgm:pt modelId="{1105BCA6-94D2-44DF-BEB9-1F89EA3017BF}" type="parTrans" cxnId="{E84D1308-F1D2-44F0-95AF-917540523D9F}">
      <dgm:prSet/>
      <dgm:spPr/>
      <dgm:t>
        <a:bodyPr/>
        <a:lstStyle/>
        <a:p>
          <a:endParaRPr lang="en-US"/>
        </a:p>
      </dgm:t>
    </dgm:pt>
    <dgm:pt modelId="{6FA328B9-64C6-4F7F-9562-C8C67F2E2393}" type="sibTrans" cxnId="{E84D1308-F1D2-44F0-95AF-917540523D9F}">
      <dgm:prSet/>
      <dgm:spPr/>
      <dgm:t>
        <a:bodyPr/>
        <a:lstStyle/>
        <a:p>
          <a:endParaRPr lang="en-US"/>
        </a:p>
      </dgm:t>
    </dgm:pt>
    <dgm:pt modelId="{317AE93E-07B6-4FA8-92B8-49084C7972DD}">
      <dgm:prSet phldrT="[Text]"/>
      <dgm:spPr/>
      <dgm:t>
        <a:bodyPr/>
        <a:lstStyle/>
        <a:p>
          <a:r>
            <a:rPr lang="en-US" dirty="0"/>
            <a:t>LTE modem</a:t>
          </a:r>
        </a:p>
      </dgm:t>
    </dgm:pt>
    <dgm:pt modelId="{5F8A0F20-9032-4A6A-AFF7-FB1E6A3A2533}" type="parTrans" cxnId="{378F483A-A20B-4FF1-8ECB-D5C31A24C368}">
      <dgm:prSet/>
      <dgm:spPr/>
      <dgm:t>
        <a:bodyPr/>
        <a:lstStyle/>
        <a:p>
          <a:endParaRPr lang="en-US"/>
        </a:p>
      </dgm:t>
    </dgm:pt>
    <dgm:pt modelId="{B764FACF-2E1F-4FEC-BFBE-0417DD17EFF6}" type="sibTrans" cxnId="{378F483A-A20B-4FF1-8ECB-D5C31A24C368}">
      <dgm:prSet/>
      <dgm:spPr/>
      <dgm:t>
        <a:bodyPr/>
        <a:lstStyle/>
        <a:p>
          <a:endParaRPr lang="en-US"/>
        </a:p>
      </dgm:t>
    </dgm:pt>
    <dgm:pt modelId="{4DBFFC8C-58D0-4B2A-94C6-D6CDBAD54A8D}">
      <dgm:prSet phldrT="[Text]"/>
      <dgm:spPr/>
      <dgm:t>
        <a:bodyPr/>
        <a:lstStyle/>
        <a:p>
          <a:r>
            <a:rPr lang="en-US" dirty="0"/>
            <a:t>GPU</a:t>
          </a:r>
        </a:p>
      </dgm:t>
    </dgm:pt>
    <dgm:pt modelId="{C5C9C167-D150-4BDE-B984-5CDC4D053FCE}" type="parTrans" cxnId="{B736FC80-0C33-4A44-ABAF-EB6938864D09}">
      <dgm:prSet/>
      <dgm:spPr/>
      <dgm:t>
        <a:bodyPr/>
        <a:lstStyle/>
        <a:p>
          <a:endParaRPr lang="en-US"/>
        </a:p>
      </dgm:t>
    </dgm:pt>
    <dgm:pt modelId="{A8C5B5D3-B50B-4C30-AD6B-69F01C2F1466}" type="sibTrans" cxnId="{B736FC80-0C33-4A44-ABAF-EB6938864D09}">
      <dgm:prSet/>
      <dgm:spPr/>
      <dgm:t>
        <a:bodyPr/>
        <a:lstStyle/>
        <a:p>
          <a:endParaRPr lang="en-US"/>
        </a:p>
      </dgm:t>
    </dgm:pt>
    <dgm:pt modelId="{88082CCB-48FC-4C16-896D-3C2BFCE11891}">
      <dgm:prSet phldrT="[Text]"/>
      <dgm:spPr/>
      <dgm:t>
        <a:bodyPr/>
        <a:lstStyle/>
        <a:p>
          <a:r>
            <a:rPr lang="en-US" dirty="0"/>
            <a:t>CPU Core(s)</a:t>
          </a:r>
        </a:p>
      </dgm:t>
    </dgm:pt>
    <dgm:pt modelId="{5E0C7F4C-CC42-4BD7-A962-FEEBD4E78C08}" type="parTrans" cxnId="{F6A912FB-7250-472D-9732-5913708A3F1B}">
      <dgm:prSet/>
      <dgm:spPr/>
      <dgm:t>
        <a:bodyPr/>
        <a:lstStyle/>
        <a:p>
          <a:endParaRPr lang="en-US"/>
        </a:p>
      </dgm:t>
    </dgm:pt>
    <dgm:pt modelId="{7C7FD845-8FC9-4541-8F96-B011F42D6AB2}" type="sibTrans" cxnId="{F6A912FB-7250-472D-9732-5913708A3F1B}">
      <dgm:prSet/>
      <dgm:spPr/>
      <dgm:t>
        <a:bodyPr/>
        <a:lstStyle/>
        <a:p>
          <a:endParaRPr lang="en-US"/>
        </a:p>
      </dgm:t>
    </dgm:pt>
    <dgm:pt modelId="{D901A0CD-14BE-41AA-B90E-B81BF3626AEE}">
      <dgm:prSet phldrT="[Text]"/>
      <dgm:spPr/>
      <dgm:t>
        <a:bodyPr/>
        <a:lstStyle/>
        <a:p>
          <a:r>
            <a:rPr lang="en-US" dirty="0"/>
            <a:t>Ethernet PHY</a:t>
          </a:r>
        </a:p>
      </dgm:t>
    </dgm:pt>
    <dgm:pt modelId="{6D2BB060-9498-4AD7-9431-F5C0C4FB3974}" type="parTrans" cxnId="{4C6593C6-C584-4E62-99AA-9EC89CB514F2}">
      <dgm:prSet/>
      <dgm:spPr/>
      <dgm:t>
        <a:bodyPr/>
        <a:lstStyle/>
        <a:p>
          <a:endParaRPr lang="en-US"/>
        </a:p>
      </dgm:t>
    </dgm:pt>
    <dgm:pt modelId="{81BF40B4-CD06-4F67-BAF4-490D451EA218}" type="sibTrans" cxnId="{4C6593C6-C584-4E62-99AA-9EC89CB514F2}">
      <dgm:prSet/>
      <dgm:spPr/>
      <dgm:t>
        <a:bodyPr/>
        <a:lstStyle/>
        <a:p>
          <a:endParaRPr lang="en-US"/>
        </a:p>
      </dgm:t>
    </dgm:pt>
    <dgm:pt modelId="{C15492F2-C16E-48A4-8365-578AC087F300}">
      <dgm:prSet phldrT="[Text]"/>
      <dgm:spPr/>
      <dgm:t>
        <a:bodyPr/>
        <a:lstStyle/>
        <a:p>
          <a:r>
            <a:rPr lang="en-US" dirty="0"/>
            <a:t>I2C/SPI</a:t>
          </a:r>
        </a:p>
      </dgm:t>
    </dgm:pt>
    <dgm:pt modelId="{5B6BE7D4-5896-4684-8A94-B5D2DA14F525}" type="parTrans" cxnId="{3401489B-2685-485D-874E-E1F49DB20850}">
      <dgm:prSet/>
      <dgm:spPr/>
      <dgm:t>
        <a:bodyPr/>
        <a:lstStyle/>
        <a:p>
          <a:endParaRPr lang="en-US"/>
        </a:p>
      </dgm:t>
    </dgm:pt>
    <dgm:pt modelId="{5D0D9FF5-2B53-43CF-9FBE-BDAED7D2128D}" type="sibTrans" cxnId="{3401489B-2685-485D-874E-E1F49DB20850}">
      <dgm:prSet/>
      <dgm:spPr/>
      <dgm:t>
        <a:bodyPr/>
        <a:lstStyle/>
        <a:p>
          <a:endParaRPr lang="en-US"/>
        </a:p>
      </dgm:t>
    </dgm:pt>
    <dgm:pt modelId="{2CDAF795-90E4-47E0-88DF-F210AE2920B0}">
      <dgm:prSet phldrT="[Text]"/>
      <dgm:spPr/>
      <dgm:t>
        <a:bodyPr/>
        <a:lstStyle/>
        <a:p>
          <a:r>
            <a:rPr lang="en-US" dirty="0"/>
            <a:t>RAM (sometimes)</a:t>
          </a:r>
        </a:p>
      </dgm:t>
    </dgm:pt>
    <dgm:pt modelId="{A0AB7836-3289-4929-BE9F-843949FF7EFE}" type="parTrans" cxnId="{04970108-8B91-4899-93D7-77A3943FAED9}">
      <dgm:prSet/>
      <dgm:spPr/>
      <dgm:t>
        <a:bodyPr/>
        <a:lstStyle/>
        <a:p>
          <a:endParaRPr lang="en-US"/>
        </a:p>
      </dgm:t>
    </dgm:pt>
    <dgm:pt modelId="{31A1A3F4-1573-4455-9720-CCF8478DE2F1}" type="sibTrans" cxnId="{04970108-8B91-4899-93D7-77A3943FAED9}">
      <dgm:prSet/>
      <dgm:spPr/>
      <dgm:t>
        <a:bodyPr/>
        <a:lstStyle/>
        <a:p>
          <a:endParaRPr lang="en-US"/>
        </a:p>
      </dgm:t>
    </dgm:pt>
    <dgm:pt modelId="{4DA24110-803A-4F25-A987-A1C654F1B5ED}">
      <dgm:prSet phldrT="[Text]"/>
      <dgm:spPr/>
      <dgm:t>
        <a:bodyPr/>
        <a:lstStyle/>
        <a:p>
          <a:r>
            <a:rPr lang="en-US" dirty="0"/>
            <a:t>External Peripherals</a:t>
          </a:r>
        </a:p>
      </dgm:t>
    </dgm:pt>
    <dgm:pt modelId="{9C94BB04-56D1-47DA-B821-3D83CA87C339}" type="parTrans" cxnId="{02E3ED68-AC6E-4AFD-9A93-3F33C8C31665}">
      <dgm:prSet/>
      <dgm:spPr/>
      <dgm:t>
        <a:bodyPr/>
        <a:lstStyle/>
        <a:p>
          <a:endParaRPr lang="en-US"/>
        </a:p>
      </dgm:t>
    </dgm:pt>
    <dgm:pt modelId="{20AE6BFA-21C3-493B-8D94-169728C04DF9}" type="sibTrans" cxnId="{02E3ED68-AC6E-4AFD-9A93-3F33C8C31665}">
      <dgm:prSet/>
      <dgm:spPr/>
      <dgm:t>
        <a:bodyPr/>
        <a:lstStyle/>
        <a:p>
          <a:endParaRPr lang="en-US"/>
        </a:p>
      </dgm:t>
    </dgm:pt>
    <dgm:pt modelId="{A765C13B-CBBC-4F0E-AF76-ABA1DE846E4D}">
      <dgm:prSet phldrT="[Text]"/>
      <dgm:spPr/>
      <dgm:t>
        <a:bodyPr/>
        <a:lstStyle/>
        <a:p>
          <a:r>
            <a:rPr lang="en-US" dirty="0"/>
            <a:t>Storage Controller</a:t>
          </a:r>
        </a:p>
      </dgm:t>
    </dgm:pt>
    <dgm:pt modelId="{AB72A8D6-37F0-441B-B2D5-708A434CC23E}" type="parTrans" cxnId="{B23BA6CC-1E3F-4772-B406-AAAC42FA6639}">
      <dgm:prSet/>
      <dgm:spPr/>
      <dgm:t>
        <a:bodyPr/>
        <a:lstStyle/>
        <a:p>
          <a:endParaRPr lang="en-US"/>
        </a:p>
      </dgm:t>
    </dgm:pt>
    <dgm:pt modelId="{2BD3DAA4-AFC3-4D0B-A13F-A74200484275}" type="sibTrans" cxnId="{B23BA6CC-1E3F-4772-B406-AAAC42FA6639}">
      <dgm:prSet/>
      <dgm:spPr/>
      <dgm:t>
        <a:bodyPr/>
        <a:lstStyle/>
        <a:p>
          <a:endParaRPr lang="en-US"/>
        </a:p>
      </dgm:t>
    </dgm:pt>
    <dgm:pt modelId="{557FAF46-37C8-4DDB-BE8A-7F641BD7C2EF}">
      <dgm:prSet phldrT="[Text]"/>
      <dgm:spPr/>
      <dgm:t>
        <a:bodyPr/>
        <a:lstStyle/>
        <a:p>
          <a:r>
            <a:rPr lang="en-US" dirty="0"/>
            <a:t>SD Card/NAND/</a:t>
          </a:r>
          <a:r>
            <a:rPr lang="en-US" dirty="0" err="1"/>
            <a:t>etc</a:t>
          </a:r>
          <a:endParaRPr lang="en-US" dirty="0"/>
        </a:p>
      </dgm:t>
    </dgm:pt>
    <dgm:pt modelId="{76D1E029-577C-4762-BF86-279CF3C733E7}" type="parTrans" cxnId="{F8A2D452-7A73-4A32-B673-20113D7F8CD9}">
      <dgm:prSet/>
      <dgm:spPr/>
      <dgm:t>
        <a:bodyPr/>
        <a:lstStyle/>
        <a:p>
          <a:endParaRPr lang="en-US"/>
        </a:p>
      </dgm:t>
    </dgm:pt>
    <dgm:pt modelId="{7B5E79C0-68D6-48D6-A746-9CF68B53D5EE}" type="sibTrans" cxnId="{F8A2D452-7A73-4A32-B673-20113D7F8CD9}">
      <dgm:prSet/>
      <dgm:spPr/>
      <dgm:t>
        <a:bodyPr/>
        <a:lstStyle/>
        <a:p>
          <a:endParaRPr lang="en-US"/>
        </a:p>
      </dgm:t>
    </dgm:pt>
    <dgm:pt modelId="{DEA8D910-B81D-4DC5-B4C6-B73FEE1362F1}" type="pres">
      <dgm:prSet presAssocID="{2499E55B-65C3-46FC-B2FE-EED18F7B0C24}" presName="Name0" presStyleCnt="0">
        <dgm:presLayoutVars>
          <dgm:chPref val="1"/>
          <dgm:dir/>
          <dgm:animOne val="branch"/>
          <dgm:animLvl val="lvl"/>
          <dgm:resizeHandles/>
        </dgm:presLayoutVars>
      </dgm:prSet>
      <dgm:spPr/>
    </dgm:pt>
    <dgm:pt modelId="{DE62AF88-5278-485D-B20C-B28CC4C77321}" type="pres">
      <dgm:prSet presAssocID="{F0EDEE06-CF2E-455D-94AF-F001B103E2DF}" presName="vertOne" presStyleCnt="0"/>
      <dgm:spPr/>
    </dgm:pt>
    <dgm:pt modelId="{4B1B15B8-87DE-4347-B1F5-343FC4FF3E08}" type="pres">
      <dgm:prSet presAssocID="{F0EDEE06-CF2E-455D-94AF-F001B103E2DF}" presName="txOne" presStyleLbl="node0" presStyleIdx="0" presStyleCnt="1">
        <dgm:presLayoutVars>
          <dgm:chPref val="3"/>
        </dgm:presLayoutVars>
      </dgm:prSet>
      <dgm:spPr/>
    </dgm:pt>
    <dgm:pt modelId="{B41A8D87-4B8B-4EE5-A67A-EEDFCA5D3D14}" type="pres">
      <dgm:prSet presAssocID="{F0EDEE06-CF2E-455D-94AF-F001B103E2DF}" presName="parTransOne" presStyleCnt="0"/>
      <dgm:spPr/>
    </dgm:pt>
    <dgm:pt modelId="{395922FB-F319-4E14-9BB2-C718B7BD3173}" type="pres">
      <dgm:prSet presAssocID="{F0EDEE06-CF2E-455D-94AF-F001B103E2DF}" presName="horzOne" presStyleCnt="0"/>
      <dgm:spPr/>
    </dgm:pt>
    <dgm:pt modelId="{24C460D3-8DAB-4F24-897C-047162CF08B6}" type="pres">
      <dgm:prSet presAssocID="{9BCF6C45-F360-4852-B78F-00BDDC10D39C}" presName="vertTwo" presStyleCnt="0"/>
      <dgm:spPr/>
    </dgm:pt>
    <dgm:pt modelId="{7E49D153-9A92-4989-805F-DE4383684EB3}" type="pres">
      <dgm:prSet presAssocID="{9BCF6C45-F360-4852-B78F-00BDDC10D39C}" presName="txTwo" presStyleLbl="node2" presStyleIdx="0" presStyleCnt="4">
        <dgm:presLayoutVars>
          <dgm:chPref val="3"/>
        </dgm:presLayoutVars>
      </dgm:prSet>
      <dgm:spPr/>
    </dgm:pt>
    <dgm:pt modelId="{3FB87F10-1F6A-4DD5-BA3E-6A83327F1B3D}" type="pres">
      <dgm:prSet presAssocID="{9BCF6C45-F360-4852-B78F-00BDDC10D39C}" presName="parTransTwo" presStyleCnt="0"/>
      <dgm:spPr/>
    </dgm:pt>
    <dgm:pt modelId="{9BEBE1B1-C3B9-4016-B5F8-97C431CEE379}" type="pres">
      <dgm:prSet presAssocID="{9BCF6C45-F360-4852-B78F-00BDDC10D39C}" presName="horzTwo" presStyleCnt="0"/>
      <dgm:spPr/>
    </dgm:pt>
    <dgm:pt modelId="{7EB0BA9B-F69A-491F-B2D5-7A17C086BD86}" type="pres">
      <dgm:prSet presAssocID="{317AE93E-07B6-4FA8-92B8-49084C7972DD}" presName="vertThree" presStyleCnt="0"/>
      <dgm:spPr/>
    </dgm:pt>
    <dgm:pt modelId="{68C13CBC-06AB-4C17-B561-28CE328C1D2C}" type="pres">
      <dgm:prSet presAssocID="{317AE93E-07B6-4FA8-92B8-49084C7972DD}" presName="txThree" presStyleLbl="node3" presStyleIdx="0" presStyleCnt="5">
        <dgm:presLayoutVars>
          <dgm:chPref val="3"/>
        </dgm:presLayoutVars>
      </dgm:prSet>
      <dgm:spPr/>
    </dgm:pt>
    <dgm:pt modelId="{2D942857-2272-4622-863D-128F480F6F18}" type="pres">
      <dgm:prSet presAssocID="{317AE93E-07B6-4FA8-92B8-49084C7972DD}" presName="horzThree" presStyleCnt="0"/>
      <dgm:spPr/>
    </dgm:pt>
    <dgm:pt modelId="{37ECF33A-9EAF-437A-9764-F3B22139F539}" type="pres">
      <dgm:prSet presAssocID="{B764FACF-2E1F-4FEC-BFBE-0417DD17EFF6}" presName="sibSpaceThree" presStyleCnt="0"/>
      <dgm:spPr/>
    </dgm:pt>
    <dgm:pt modelId="{1DA89CE4-2B88-464D-AB66-B3CBFD13B004}" type="pres">
      <dgm:prSet presAssocID="{D901A0CD-14BE-41AA-B90E-B81BF3626AEE}" presName="vertThree" presStyleCnt="0"/>
      <dgm:spPr/>
    </dgm:pt>
    <dgm:pt modelId="{F4CB5930-4236-4A1C-B7C4-B263954CD009}" type="pres">
      <dgm:prSet presAssocID="{D901A0CD-14BE-41AA-B90E-B81BF3626AEE}" presName="txThree" presStyleLbl="node3" presStyleIdx="1" presStyleCnt="5">
        <dgm:presLayoutVars>
          <dgm:chPref val="3"/>
        </dgm:presLayoutVars>
      </dgm:prSet>
      <dgm:spPr/>
    </dgm:pt>
    <dgm:pt modelId="{DACB1708-EE2A-47C7-B5A4-6848E7DF1A78}" type="pres">
      <dgm:prSet presAssocID="{D901A0CD-14BE-41AA-B90E-B81BF3626AEE}" presName="horzThree" presStyleCnt="0"/>
      <dgm:spPr/>
    </dgm:pt>
    <dgm:pt modelId="{C28F1EB9-37DD-453F-AF51-268759D020F7}" type="pres">
      <dgm:prSet presAssocID="{81BF40B4-CD06-4F67-BAF4-490D451EA218}" presName="sibSpaceThree" presStyleCnt="0"/>
      <dgm:spPr/>
    </dgm:pt>
    <dgm:pt modelId="{AA3E5A04-C83C-4351-892F-07D69900FF03}" type="pres">
      <dgm:prSet presAssocID="{C15492F2-C16E-48A4-8365-578AC087F300}" presName="vertThree" presStyleCnt="0"/>
      <dgm:spPr/>
    </dgm:pt>
    <dgm:pt modelId="{9D4EB5C7-9F54-482E-8CA9-538DDBF06342}" type="pres">
      <dgm:prSet presAssocID="{C15492F2-C16E-48A4-8365-578AC087F300}" presName="txThree" presStyleLbl="node3" presStyleIdx="2" presStyleCnt="5">
        <dgm:presLayoutVars>
          <dgm:chPref val="3"/>
        </dgm:presLayoutVars>
      </dgm:prSet>
      <dgm:spPr/>
    </dgm:pt>
    <dgm:pt modelId="{C1F3B970-9F7B-4101-973F-34700AC48D69}" type="pres">
      <dgm:prSet presAssocID="{C15492F2-C16E-48A4-8365-578AC087F300}" presName="parTransThree" presStyleCnt="0"/>
      <dgm:spPr/>
    </dgm:pt>
    <dgm:pt modelId="{854D590B-BBA2-4416-A7D4-29DA44EF9EE1}" type="pres">
      <dgm:prSet presAssocID="{C15492F2-C16E-48A4-8365-578AC087F300}" presName="horzThree" presStyleCnt="0"/>
      <dgm:spPr/>
    </dgm:pt>
    <dgm:pt modelId="{C8EA4236-48C6-44D5-A7F0-BC426B02CEB7}" type="pres">
      <dgm:prSet presAssocID="{4DA24110-803A-4F25-A987-A1C654F1B5ED}" presName="vertFour" presStyleCnt="0">
        <dgm:presLayoutVars>
          <dgm:chPref val="3"/>
        </dgm:presLayoutVars>
      </dgm:prSet>
      <dgm:spPr/>
    </dgm:pt>
    <dgm:pt modelId="{C6994C7A-8001-4A73-A80D-8111C5A1B934}" type="pres">
      <dgm:prSet presAssocID="{4DA24110-803A-4F25-A987-A1C654F1B5ED}" presName="txFour" presStyleLbl="node4" presStyleIdx="0" presStyleCnt="1">
        <dgm:presLayoutVars>
          <dgm:chPref val="3"/>
        </dgm:presLayoutVars>
      </dgm:prSet>
      <dgm:spPr/>
    </dgm:pt>
    <dgm:pt modelId="{9B89143E-514C-41A0-A13D-7737A65FEB59}" type="pres">
      <dgm:prSet presAssocID="{4DA24110-803A-4F25-A987-A1C654F1B5ED}" presName="horzFour" presStyleCnt="0"/>
      <dgm:spPr/>
    </dgm:pt>
    <dgm:pt modelId="{C5C6CC80-4EE0-467D-8A17-1F95FEFEE4C6}" type="pres">
      <dgm:prSet presAssocID="{5D0D9FF5-2B53-43CF-9FBE-BDAED7D2128D}" presName="sibSpaceThree" presStyleCnt="0"/>
      <dgm:spPr/>
    </dgm:pt>
    <dgm:pt modelId="{27D51637-135A-4280-8A33-779CB15B3020}" type="pres">
      <dgm:prSet presAssocID="{2CDAF795-90E4-47E0-88DF-F210AE2920B0}" presName="vertThree" presStyleCnt="0"/>
      <dgm:spPr/>
    </dgm:pt>
    <dgm:pt modelId="{537DFE19-7415-4D7B-BBF4-1059D99CD14A}" type="pres">
      <dgm:prSet presAssocID="{2CDAF795-90E4-47E0-88DF-F210AE2920B0}" presName="txThree" presStyleLbl="node3" presStyleIdx="3" presStyleCnt="5">
        <dgm:presLayoutVars>
          <dgm:chPref val="3"/>
        </dgm:presLayoutVars>
      </dgm:prSet>
      <dgm:spPr/>
    </dgm:pt>
    <dgm:pt modelId="{99978AEB-B1D9-468A-A2B2-9AE61BE08D05}" type="pres">
      <dgm:prSet presAssocID="{2CDAF795-90E4-47E0-88DF-F210AE2920B0}" presName="horzThree" presStyleCnt="0"/>
      <dgm:spPr/>
    </dgm:pt>
    <dgm:pt modelId="{8E927AFC-57EA-432A-9F46-B03AC43844C5}" type="pres">
      <dgm:prSet presAssocID="{6FA328B9-64C6-4F7F-9562-C8C67F2E2393}" presName="sibSpaceTwo" presStyleCnt="0"/>
      <dgm:spPr/>
    </dgm:pt>
    <dgm:pt modelId="{E93669B5-4593-4D1F-BCB6-D0DC59B58138}" type="pres">
      <dgm:prSet presAssocID="{A765C13B-CBBC-4F0E-AF76-ABA1DE846E4D}" presName="vertTwo" presStyleCnt="0"/>
      <dgm:spPr/>
    </dgm:pt>
    <dgm:pt modelId="{9638EE4F-E93B-4BBB-9FFC-04FD8987BB94}" type="pres">
      <dgm:prSet presAssocID="{A765C13B-CBBC-4F0E-AF76-ABA1DE846E4D}" presName="txTwo" presStyleLbl="node2" presStyleIdx="1" presStyleCnt="4">
        <dgm:presLayoutVars>
          <dgm:chPref val="3"/>
        </dgm:presLayoutVars>
      </dgm:prSet>
      <dgm:spPr/>
    </dgm:pt>
    <dgm:pt modelId="{92EC61E8-208E-465D-AC6E-4075B5FD1032}" type="pres">
      <dgm:prSet presAssocID="{A765C13B-CBBC-4F0E-AF76-ABA1DE846E4D}" presName="parTransTwo" presStyleCnt="0"/>
      <dgm:spPr/>
    </dgm:pt>
    <dgm:pt modelId="{181B7C21-CE31-4B95-8EF5-D75B740AD94D}" type="pres">
      <dgm:prSet presAssocID="{A765C13B-CBBC-4F0E-AF76-ABA1DE846E4D}" presName="horzTwo" presStyleCnt="0"/>
      <dgm:spPr/>
    </dgm:pt>
    <dgm:pt modelId="{EC388300-287C-4142-A875-9F3D10E75A67}" type="pres">
      <dgm:prSet presAssocID="{557FAF46-37C8-4DDB-BE8A-7F641BD7C2EF}" presName="vertThree" presStyleCnt="0"/>
      <dgm:spPr/>
    </dgm:pt>
    <dgm:pt modelId="{C609557C-BB09-47F7-BC5D-E1CE433C4D70}" type="pres">
      <dgm:prSet presAssocID="{557FAF46-37C8-4DDB-BE8A-7F641BD7C2EF}" presName="txThree" presStyleLbl="node3" presStyleIdx="4" presStyleCnt="5">
        <dgm:presLayoutVars>
          <dgm:chPref val="3"/>
        </dgm:presLayoutVars>
      </dgm:prSet>
      <dgm:spPr/>
    </dgm:pt>
    <dgm:pt modelId="{A963EB3D-B7AD-4101-B273-8C306F5C74F3}" type="pres">
      <dgm:prSet presAssocID="{557FAF46-37C8-4DDB-BE8A-7F641BD7C2EF}" presName="horzThree" presStyleCnt="0"/>
      <dgm:spPr/>
    </dgm:pt>
    <dgm:pt modelId="{019C7A24-D50A-43A1-B8B7-CD8CD26A2A6A}" type="pres">
      <dgm:prSet presAssocID="{2BD3DAA4-AFC3-4D0B-A13F-A74200484275}" presName="sibSpaceTwo" presStyleCnt="0"/>
      <dgm:spPr/>
    </dgm:pt>
    <dgm:pt modelId="{02A71CFB-A30E-4476-BDE2-2EA66420BEB0}" type="pres">
      <dgm:prSet presAssocID="{4DBFFC8C-58D0-4B2A-94C6-D6CDBAD54A8D}" presName="vertTwo" presStyleCnt="0"/>
      <dgm:spPr/>
    </dgm:pt>
    <dgm:pt modelId="{42ED270C-D8CE-4D3D-8FEB-B9A8A24DFA46}" type="pres">
      <dgm:prSet presAssocID="{4DBFFC8C-58D0-4B2A-94C6-D6CDBAD54A8D}" presName="txTwo" presStyleLbl="node2" presStyleIdx="2" presStyleCnt="4">
        <dgm:presLayoutVars>
          <dgm:chPref val="3"/>
        </dgm:presLayoutVars>
      </dgm:prSet>
      <dgm:spPr/>
    </dgm:pt>
    <dgm:pt modelId="{2B1BAE5D-1DEA-4E7E-9D0E-89629DD6EC55}" type="pres">
      <dgm:prSet presAssocID="{4DBFFC8C-58D0-4B2A-94C6-D6CDBAD54A8D}" presName="horzTwo" presStyleCnt="0"/>
      <dgm:spPr/>
    </dgm:pt>
    <dgm:pt modelId="{2E92DC1D-4445-4EBC-8988-D412215F2325}" type="pres">
      <dgm:prSet presAssocID="{A8C5B5D3-B50B-4C30-AD6B-69F01C2F1466}" presName="sibSpaceTwo" presStyleCnt="0"/>
      <dgm:spPr/>
    </dgm:pt>
    <dgm:pt modelId="{8E9D011F-0523-433E-892D-3A3CF7F4F91C}" type="pres">
      <dgm:prSet presAssocID="{88082CCB-48FC-4C16-896D-3C2BFCE11891}" presName="vertTwo" presStyleCnt="0"/>
      <dgm:spPr/>
    </dgm:pt>
    <dgm:pt modelId="{C5FFD49E-2138-4D85-9190-067EDF0EDF93}" type="pres">
      <dgm:prSet presAssocID="{88082CCB-48FC-4C16-896D-3C2BFCE11891}" presName="txTwo" presStyleLbl="node2" presStyleIdx="3" presStyleCnt="4">
        <dgm:presLayoutVars>
          <dgm:chPref val="3"/>
        </dgm:presLayoutVars>
      </dgm:prSet>
      <dgm:spPr/>
    </dgm:pt>
    <dgm:pt modelId="{2FA8C7C0-116D-443A-9098-97F03A90F3CD}" type="pres">
      <dgm:prSet presAssocID="{88082CCB-48FC-4C16-896D-3C2BFCE11891}" presName="horzTwo" presStyleCnt="0"/>
      <dgm:spPr/>
    </dgm:pt>
  </dgm:ptLst>
  <dgm:cxnLst>
    <dgm:cxn modelId="{04970108-8B91-4899-93D7-77A3943FAED9}" srcId="{9BCF6C45-F360-4852-B78F-00BDDC10D39C}" destId="{2CDAF795-90E4-47E0-88DF-F210AE2920B0}" srcOrd="3" destOrd="0" parTransId="{A0AB7836-3289-4929-BE9F-843949FF7EFE}" sibTransId="{31A1A3F4-1573-4455-9720-CCF8478DE2F1}"/>
    <dgm:cxn modelId="{E84D1308-F1D2-44F0-95AF-917540523D9F}" srcId="{F0EDEE06-CF2E-455D-94AF-F001B103E2DF}" destId="{9BCF6C45-F360-4852-B78F-00BDDC10D39C}" srcOrd="0" destOrd="0" parTransId="{1105BCA6-94D2-44DF-BEB9-1F89EA3017BF}" sibTransId="{6FA328B9-64C6-4F7F-9562-C8C67F2E2393}"/>
    <dgm:cxn modelId="{1E5DB521-BFA9-4F85-B6D3-9C4D588CDF9C}" srcId="{2499E55B-65C3-46FC-B2FE-EED18F7B0C24}" destId="{F0EDEE06-CF2E-455D-94AF-F001B103E2DF}" srcOrd="0" destOrd="0" parTransId="{EC8351F4-15AF-4391-B595-BEF886101FFF}" sibTransId="{576207FB-A003-4804-9E86-CA4CCAE2C331}"/>
    <dgm:cxn modelId="{EB109D2B-B5EE-40C0-9B9F-89E20D866496}" type="presOf" srcId="{557FAF46-37C8-4DDB-BE8A-7F641BD7C2EF}" destId="{C609557C-BB09-47F7-BC5D-E1CE433C4D70}" srcOrd="0" destOrd="0" presId="urn:microsoft.com/office/officeart/2005/8/layout/architecture"/>
    <dgm:cxn modelId="{378F483A-A20B-4FF1-8ECB-D5C31A24C368}" srcId="{9BCF6C45-F360-4852-B78F-00BDDC10D39C}" destId="{317AE93E-07B6-4FA8-92B8-49084C7972DD}" srcOrd="0" destOrd="0" parTransId="{5F8A0F20-9032-4A6A-AFF7-FB1E6A3A2533}" sibTransId="{B764FACF-2E1F-4FEC-BFBE-0417DD17EFF6}"/>
    <dgm:cxn modelId="{A2E4353F-C0E5-4E14-9936-1F920F92182F}" type="presOf" srcId="{9BCF6C45-F360-4852-B78F-00BDDC10D39C}" destId="{7E49D153-9A92-4989-805F-DE4383684EB3}" srcOrd="0" destOrd="0" presId="urn:microsoft.com/office/officeart/2005/8/layout/architecture"/>
    <dgm:cxn modelId="{7CC7375B-8940-49AF-BCCD-CF9423B28477}" type="presOf" srcId="{F0EDEE06-CF2E-455D-94AF-F001B103E2DF}" destId="{4B1B15B8-87DE-4347-B1F5-343FC4FF3E08}" srcOrd="0" destOrd="0" presId="urn:microsoft.com/office/officeart/2005/8/layout/architecture"/>
    <dgm:cxn modelId="{480FBA41-EF59-41F2-9BBC-4E4C3B0847AF}" type="presOf" srcId="{C15492F2-C16E-48A4-8365-578AC087F300}" destId="{9D4EB5C7-9F54-482E-8CA9-538DDBF06342}" srcOrd="0" destOrd="0" presId="urn:microsoft.com/office/officeart/2005/8/layout/architecture"/>
    <dgm:cxn modelId="{3F58C567-B630-4F54-A281-13F5DB0E40C6}" type="presOf" srcId="{2CDAF795-90E4-47E0-88DF-F210AE2920B0}" destId="{537DFE19-7415-4D7B-BBF4-1059D99CD14A}" srcOrd="0" destOrd="0" presId="urn:microsoft.com/office/officeart/2005/8/layout/architecture"/>
    <dgm:cxn modelId="{02E3ED68-AC6E-4AFD-9A93-3F33C8C31665}" srcId="{C15492F2-C16E-48A4-8365-578AC087F300}" destId="{4DA24110-803A-4F25-A987-A1C654F1B5ED}" srcOrd="0" destOrd="0" parTransId="{9C94BB04-56D1-47DA-B821-3D83CA87C339}" sibTransId="{20AE6BFA-21C3-493B-8D94-169728C04DF9}"/>
    <dgm:cxn modelId="{F8A2D452-7A73-4A32-B673-20113D7F8CD9}" srcId="{A765C13B-CBBC-4F0E-AF76-ABA1DE846E4D}" destId="{557FAF46-37C8-4DDB-BE8A-7F641BD7C2EF}" srcOrd="0" destOrd="0" parTransId="{76D1E029-577C-4762-BF86-279CF3C733E7}" sibTransId="{7B5E79C0-68D6-48D6-A746-9CF68B53D5EE}"/>
    <dgm:cxn modelId="{B49B1F75-47A5-4623-80A1-6E765FFA0236}" type="presOf" srcId="{2499E55B-65C3-46FC-B2FE-EED18F7B0C24}" destId="{DEA8D910-B81D-4DC5-B4C6-B73FEE1362F1}" srcOrd="0" destOrd="0" presId="urn:microsoft.com/office/officeart/2005/8/layout/architecture"/>
    <dgm:cxn modelId="{2EEFCF7A-5E48-4739-B16C-358AAFE3A531}" type="presOf" srcId="{317AE93E-07B6-4FA8-92B8-49084C7972DD}" destId="{68C13CBC-06AB-4C17-B561-28CE328C1D2C}" srcOrd="0" destOrd="0" presId="urn:microsoft.com/office/officeart/2005/8/layout/architecture"/>
    <dgm:cxn modelId="{B736FC80-0C33-4A44-ABAF-EB6938864D09}" srcId="{F0EDEE06-CF2E-455D-94AF-F001B103E2DF}" destId="{4DBFFC8C-58D0-4B2A-94C6-D6CDBAD54A8D}" srcOrd="2" destOrd="0" parTransId="{C5C9C167-D150-4BDE-B984-5CDC4D053FCE}" sibTransId="{A8C5B5D3-B50B-4C30-AD6B-69F01C2F1466}"/>
    <dgm:cxn modelId="{3401489B-2685-485D-874E-E1F49DB20850}" srcId="{9BCF6C45-F360-4852-B78F-00BDDC10D39C}" destId="{C15492F2-C16E-48A4-8365-578AC087F300}" srcOrd="2" destOrd="0" parTransId="{5B6BE7D4-5896-4684-8A94-B5D2DA14F525}" sibTransId="{5D0D9FF5-2B53-43CF-9FBE-BDAED7D2128D}"/>
    <dgm:cxn modelId="{B487139C-8603-4484-95AA-E45FA0056F11}" type="presOf" srcId="{4DBFFC8C-58D0-4B2A-94C6-D6CDBAD54A8D}" destId="{42ED270C-D8CE-4D3D-8FEB-B9A8A24DFA46}" srcOrd="0" destOrd="0" presId="urn:microsoft.com/office/officeart/2005/8/layout/architecture"/>
    <dgm:cxn modelId="{4C6593C6-C584-4E62-99AA-9EC89CB514F2}" srcId="{9BCF6C45-F360-4852-B78F-00BDDC10D39C}" destId="{D901A0CD-14BE-41AA-B90E-B81BF3626AEE}" srcOrd="1" destOrd="0" parTransId="{6D2BB060-9498-4AD7-9431-F5C0C4FB3974}" sibTransId="{81BF40B4-CD06-4F67-BAF4-490D451EA218}"/>
    <dgm:cxn modelId="{92764BC8-6BCD-4B27-98D3-9DAFF4F7B860}" type="presOf" srcId="{A765C13B-CBBC-4F0E-AF76-ABA1DE846E4D}" destId="{9638EE4F-E93B-4BBB-9FFC-04FD8987BB94}" srcOrd="0" destOrd="0" presId="urn:microsoft.com/office/officeart/2005/8/layout/architecture"/>
    <dgm:cxn modelId="{B23BA6CC-1E3F-4772-B406-AAAC42FA6639}" srcId="{F0EDEE06-CF2E-455D-94AF-F001B103E2DF}" destId="{A765C13B-CBBC-4F0E-AF76-ABA1DE846E4D}" srcOrd="1" destOrd="0" parTransId="{AB72A8D6-37F0-441B-B2D5-708A434CC23E}" sibTransId="{2BD3DAA4-AFC3-4D0B-A13F-A74200484275}"/>
    <dgm:cxn modelId="{D08E73D1-FD5A-43DE-91DF-915CD78E5FC4}" type="presOf" srcId="{88082CCB-48FC-4C16-896D-3C2BFCE11891}" destId="{C5FFD49E-2138-4D85-9190-067EDF0EDF93}" srcOrd="0" destOrd="0" presId="urn:microsoft.com/office/officeart/2005/8/layout/architecture"/>
    <dgm:cxn modelId="{D959D1D9-1F4E-470F-957F-C1861DBF24CD}" type="presOf" srcId="{D901A0CD-14BE-41AA-B90E-B81BF3626AEE}" destId="{F4CB5930-4236-4A1C-B7C4-B263954CD009}" srcOrd="0" destOrd="0" presId="urn:microsoft.com/office/officeart/2005/8/layout/architecture"/>
    <dgm:cxn modelId="{899DF9F5-B8D7-4F32-988F-9BDDC5B2B6D8}" type="presOf" srcId="{4DA24110-803A-4F25-A987-A1C654F1B5ED}" destId="{C6994C7A-8001-4A73-A80D-8111C5A1B934}" srcOrd="0" destOrd="0" presId="urn:microsoft.com/office/officeart/2005/8/layout/architecture"/>
    <dgm:cxn modelId="{F6A912FB-7250-472D-9732-5913708A3F1B}" srcId="{F0EDEE06-CF2E-455D-94AF-F001B103E2DF}" destId="{88082CCB-48FC-4C16-896D-3C2BFCE11891}" srcOrd="3" destOrd="0" parTransId="{5E0C7F4C-CC42-4BD7-A962-FEEBD4E78C08}" sibTransId="{7C7FD845-8FC9-4541-8F96-B011F42D6AB2}"/>
    <dgm:cxn modelId="{B138D1D7-5801-44E7-B06F-3A64A031EBC0}" type="presParOf" srcId="{DEA8D910-B81D-4DC5-B4C6-B73FEE1362F1}" destId="{DE62AF88-5278-485D-B20C-B28CC4C77321}" srcOrd="0" destOrd="0" presId="urn:microsoft.com/office/officeart/2005/8/layout/architecture"/>
    <dgm:cxn modelId="{EBEF6193-EADB-43F8-B2DB-944B7685D5FE}" type="presParOf" srcId="{DE62AF88-5278-485D-B20C-B28CC4C77321}" destId="{4B1B15B8-87DE-4347-B1F5-343FC4FF3E08}" srcOrd="0" destOrd="0" presId="urn:microsoft.com/office/officeart/2005/8/layout/architecture"/>
    <dgm:cxn modelId="{51405A9A-8F46-4C38-8DFE-8E0B84197433}" type="presParOf" srcId="{DE62AF88-5278-485D-B20C-B28CC4C77321}" destId="{B41A8D87-4B8B-4EE5-A67A-EEDFCA5D3D14}" srcOrd="1" destOrd="0" presId="urn:microsoft.com/office/officeart/2005/8/layout/architecture"/>
    <dgm:cxn modelId="{BA20F690-B4C7-4737-BA4B-6C8E1EF7D9BD}" type="presParOf" srcId="{DE62AF88-5278-485D-B20C-B28CC4C77321}" destId="{395922FB-F319-4E14-9BB2-C718B7BD3173}" srcOrd="2" destOrd="0" presId="urn:microsoft.com/office/officeart/2005/8/layout/architecture"/>
    <dgm:cxn modelId="{5849B26F-2684-47F5-8698-AB3436865490}" type="presParOf" srcId="{395922FB-F319-4E14-9BB2-C718B7BD3173}" destId="{24C460D3-8DAB-4F24-897C-047162CF08B6}" srcOrd="0" destOrd="0" presId="urn:microsoft.com/office/officeart/2005/8/layout/architecture"/>
    <dgm:cxn modelId="{D955BE89-5806-46F6-9562-2388EADC620F}" type="presParOf" srcId="{24C460D3-8DAB-4F24-897C-047162CF08B6}" destId="{7E49D153-9A92-4989-805F-DE4383684EB3}" srcOrd="0" destOrd="0" presId="urn:microsoft.com/office/officeart/2005/8/layout/architecture"/>
    <dgm:cxn modelId="{0CDC296D-74A3-46D3-9D4C-2AD624558CE2}" type="presParOf" srcId="{24C460D3-8DAB-4F24-897C-047162CF08B6}" destId="{3FB87F10-1F6A-4DD5-BA3E-6A83327F1B3D}" srcOrd="1" destOrd="0" presId="urn:microsoft.com/office/officeart/2005/8/layout/architecture"/>
    <dgm:cxn modelId="{E6D7DEEC-954F-4908-B671-089A5D3D7866}" type="presParOf" srcId="{24C460D3-8DAB-4F24-897C-047162CF08B6}" destId="{9BEBE1B1-C3B9-4016-B5F8-97C431CEE379}" srcOrd="2" destOrd="0" presId="urn:microsoft.com/office/officeart/2005/8/layout/architecture"/>
    <dgm:cxn modelId="{541A7EAB-DF2B-48BE-8905-F76650B7B36F}" type="presParOf" srcId="{9BEBE1B1-C3B9-4016-B5F8-97C431CEE379}" destId="{7EB0BA9B-F69A-491F-B2D5-7A17C086BD86}" srcOrd="0" destOrd="0" presId="urn:microsoft.com/office/officeart/2005/8/layout/architecture"/>
    <dgm:cxn modelId="{36D51268-44CC-4777-B839-1380602A06A9}" type="presParOf" srcId="{7EB0BA9B-F69A-491F-B2D5-7A17C086BD86}" destId="{68C13CBC-06AB-4C17-B561-28CE328C1D2C}" srcOrd="0" destOrd="0" presId="urn:microsoft.com/office/officeart/2005/8/layout/architecture"/>
    <dgm:cxn modelId="{AF473208-8948-4EA1-A91F-E63B6119C011}" type="presParOf" srcId="{7EB0BA9B-F69A-491F-B2D5-7A17C086BD86}" destId="{2D942857-2272-4622-863D-128F480F6F18}" srcOrd="1" destOrd="0" presId="urn:microsoft.com/office/officeart/2005/8/layout/architecture"/>
    <dgm:cxn modelId="{7EC75962-379F-451B-8FF7-FC4D70AD745E}" type="presParOf" srcId="{9BEBE1B1-C3B9-4016-B5F8-97C431CEE379}" destId="{37ECF33A-9EAF-437A-9764-F3B22139F539}" srcOrd="1" destOrd="0" presId="urn:microsoft.com/office/officeart/2005/8/layout/architecture"/>
    <dgm:cxn modelId="{99B3C3E3-5C68-4150-929D-0BE76AADB1D3}" type="presParOf" srcId="{9BEBE1B1-C3B9-4016-B5F8-97C431CEE379}" destId="{1DA89CE4-2B88-464D-AB66-B3CBFD13B004}" srcOrd="2" destOrd="0" presId="urn:microsoft.com/office/officeart/2005/8/layout/architecture"/>
    <dgm:cxn modelId="{7CF830BD-1560-4B85-B4FE-511710DDD728}" type="presParOf" srcId="{1DA89CE4-2B88-464D-AB66-B3CBFD13B004}" destId="{F4CB5930-4236-4A1C-B7C4-B263954CD009}" srcOrd="0" destOrd="0" presId="urn:microsoft.com/office/officeart/2005/8/layout/architecture"/>
    <dgm:cxn modelId="{71B845AA-AC0D-4497-8502-C809A505CE2F}" type="presParOf" srcId="{1DA89CE4-2B88-464D-AB66-B3CBFD13B004}" destId="{DACB1708-EE2A-47C7-B5A4-6848E7DF1A78}" srcOrd="1" destOrd="0" presId="urn:microsoft.com/office/officeart/2005/8/layout/architecture"/>
    <dgm:cxn modelId="{EAA79D05-55D5-4871-9A6C-10C8E8B592C2}" type="presParOf" srcId="{9BEBE1B1-C3B9-4016-B5F8-97C431CEE379}" destId="{C28F1EB9-37DD-453F-AF51-268759D020F7}" srcOrd="3" destOrd="0" presId="urn:microsoft.com/office/officeart/2005/8/layout/architecture"/>
    <dgm:cxn modelId="{0B81EFCD-4AD5-4BA5-AD44-E3320C250186}" type="presParOf" srcId="{9BEBE1B1-C3B9-4016-B5F8-97C431CEE379}" destId="{AA3E5A04-C83C-4351-892F-07D69900FF03}" srcOrd="4" destOrd="0" presId="urn:microsoft.com/office/officeart/2005/8/layout/architecture"/>
    <dgm:cxn modelId="{6BF2679D-0CB3-4B16-8157-A1EC1F0CD99D}" type="presParOf" srcId="{AA3E5A04-C83C-4351-892F-07D69900FF03}" destId="{9D4EB5C7-9F54-482E-8CA9-538DDBF06342}" srcOrd="0" destOrd="0" presId="urn:microsoft.com/office/officeart/2005/8/layout/architecture"/>
    <dgm:cxn modelId="{7EF3F0EB-5463-4B4C-A2A1-449B500D3DA9}" type="presParOf" srcId="{AA3E5A04-C83C-4351-892F-07D69900FF03}" destId="{C1F3B970-9F7B-4101-973F-34700AC48D69}" srcOrd="1" destOrd="0" presId="urn:microsoft.com/office/officeart/2005/8/layout/architecture"/>
    <dgm:cxn modelId="{8E3D3522-29AD-4170-B14C-08C635B18A73}" type="presParOf" srcId="{AA3E5A04-C83C-4351-892F-07D69900FF03}" destId="{854D590B-BBA2-4416-A7D4-29DA44EF9EE1}" srcOrd="2" destOrd="0" presId="urn:microsoft.com/office/officeart/2005/8/layout/architecture"/>
    <dgm:cxn modelId="{F640C1CD-F718-4BE9-8357-A3B2926F9C57}" type="presParOf" srcId="{854D590B-BBA2-4416-A7D4-29DA44EF9EE1}" destId="{C8EA4236-48C6-44D5-A7F0-BC426B02CEB7}" srcOrd="0" destOrd="0" presId="urn:microsoft.com/office/officeart/2005/8/layout/architecture"/>
    <dgm:cxn modelId="{AA501420-FAB2-42BF-BCBB-707926114397}" type="presParOf" srcId="{C8EA4236-48C6-44D5-A7F0-BC426B02CEB7}" destId="{C6994C7A-8001-4A73-A80D-8111C5A1B934}" srcOrd="0" destOrd="0" presId="urn:microsoft.com/office/officeart/2005/8/layout/architecture"/>
    <dgm:cxn modelId="{490D8829-1A90-41BA-A4F5-E5DD4BA6909D}" type="presParOf" srcId="{C8EA4236-48C6-44D5-A7F0-BC426B02CEB7}" destId="{9B89143E-514C-41A0-A13D-7737A65FEB59}" srcOrd="1" destOrd="0" presId="urn:microsoft.com/office/officeart/2005/8/layout/architecture"/>
    <dgm:cxn modelId="{1E7B62F2-1EA6-476E-B312-2B4E04EF838F}" type="presParOf" srcId="{9BEBE1B1-C3B9-4016-B5F8-97C431CEE379}" destId="{C5C6CC80-4EE0-467D-8A17-1F95FEFEE4C6}" srcOrd="5" destOrd="0" presId="urn:microsoft.com/office/officeart/2005/8/layout/architecture"/>
    <dgm:cxn modelId="{D5118198-3334-4027-A3CF-5BF989B7A4C5}" type="presParOf" srcId="{9BEBE1B1-C3B9-4016-B5F8-97C431CEE379}" destId="{27D51637-135A-4280-8A33-779CB15B3020}" srcOrd="6" destOrd="0" presId="urn:microsoft.com/office/officeart/2005/8/layout/architecture"/>
    <dgm:cxn modelId="{874AA5D6-DDCA-4FAF-9426-6C3B0CE615A1}" type="presParOf" srcId="{27D51637-135A-4280-8A33-779CB15B3020}" destId="{537DFE19-7415-4D7B-BBF4-1059D99CD14A}" srcOrd="0" destOrd="0" presId="urn:microsoft.com/office/officeart/2005/8/layout/architecture"/>
    <dgm:cxn modelId="{9D7F80EF-3F01-4061-A6D2-3B66AAEC817C}" type="presParOf" srcId="{27D51637-135A-4280-8A33-779CB15B3020}" destId="{99978AEB-B1D9-468A-A2B2-9AE61BE08D05}" srcOrd="1" destOrd="0" presId="urn:microsoft.com/office/officeart/2005/8/layout/architecture"/>
    <dgm:cxn modelId="{799C57B2-0FF1-4BD0-8D0B-8240FEEB23C2}" type="presParOf" srcId="{395922FB-F319-4E14-9BB2-C718B7BD3173}" destId="{8E927AFC-57EA-432A-9F46-B03AC43844C5}" srcOrd="1" destOrd="0" presId="urn:microsoft.com/office/officeart/2005/8/layout/architecture"/>
    <dgm:cxn modelId="{74A57539-ABFD-4330-BF59-51FF707FF170}" type="presParOf" srcId="{395922FB-F319-4E14-9BB2-C718B7BD3173}" destId="{E93669B5-4593-4D1F-BCB6-D0DC59B58138}" srcOrd="2" destOrd="0" presId="urn:microsoft.com/office/officeart/2005/8/layout/architecture"/>
    <dgm:cxn modelId="{FC30BA0D-0190-4069-80D1-2C91C0C7FC56}" type="presParOf" srcId="{E93669B5-4593-4D1F-BCB6-D0DC59B58138}" destId="{9638EE4F-E93B-4BBB-9FFC-04FD8987BB94}" srcOrd="0" destOrd="0" presId="urn:microsoft.com/office/officeart/2005/8/layout/architecture"/>
    <dgm:cxn modelId="{6ACAE457-56BE-4571-882F-D6C091BE7244}" type="presParOf" srcId="{E93669B5-4593-4D1F-BCB6-D0DC59B58138}" destId="{92EC61E8-208E-465D-AC6E-4075B5FD1032}" srcOrd="1" destOrd="0" presId="urn:microsoft.com/office/officeart/2005/8/layout/architecture"/>
    <dgm:cxn modelId="{7F002DC8-21C1-4481-A803-FD1E321D14E9}" type="presParOf" srcId="{E93669B5-4593-4D1F-BCB6-D0DC59B58138}" destId="{181B7C21-CE31-4B95-8EF5-D75B740AD94D}" srcOrd="2" destOrd="0" presId="urn:microsoft.com/office/officeart/2005/8/layout/architecture"/>
    <dgm:cxn modelId="{0ABD0465-6C39-4E00-A279-8A57AC62D1E2}" type="presParOf" srcId="{181B7C21-CE31-4B95-8EF5-D75B740AD94D}" destId="{EC388300-287C-4142-A875-9F3D10E75A67}" srcOrd="0" destOrd="0" presId="urn:microsoft.com/office/officeart/2005/8/layout/architecture"/>
    <dgm:cxn modelId="{E818817A-CCE2-4A95-BF02-3EC6E1A6BDF8}" type="presParOf" srcId="{EC388300-287C-4142-A875-9F3D10E75A67}" destId="{C609557C-BB09-47F7-BC5D-E1CE433C4D70}" srcOrd="0" destOrd="0" presId="urn:microsoft.com/office/officeart/2005/8/layout/architecture"/>
    <dgm:cxn modelId="{DB1EBBBD-EB1F-4D21-A380-CC8F56ECE0C2}" type="presParOf" srcId="{EC388300-287C-4142-A875-9F3D10E75A67}" destId="{A963EB3D-B7AD-4101-B273-8C306F5C74F3}" srcOrd="1" destOrd="0" presId="urn:microsoft.com/office/officeart/2005/8/layout/architecture"/>
    <dgm:cxn modelId="{F16CC73B-C70C-473C-A41E-80C261DE9F43}" type="presParOf" srcId="{395922FB-F319-4E14-9BB2-C718B7BD3173}" destId="{019C7A24-D50A-43A1-B8B7-CD8CD26A2A6A}" srcOrd="3" destOrd="0" presId="urn:microsoft.com/office/officeart/2005/8/layout/architecture"/>
    <dgm:cxn modelId="{F2DD10D2-D4BA-4D3A-9836-9464638ABD93}" type="presParOf" srcId="{395922FB-F319-4E14-9BB2-C718B7BD3173}" destId="{02A71CFB-A30E-4476-BDE2-2EA66420BEB0}" srcOrd="4" destOrd="0" presId="urn:microsoft.com/office/officeart/2005/8/layout/architecture"/>
    <dgm:cxn modelId="{EAE52483-7D2C-4458-9AE5-DD50FB1BD8E1}" type="presParOf" srcId="{02A71CFB-A30E-4476-BDE2-2EA66420BEB0}" destId="{42ED270C-D8CE-4D3D-8FEB-B9A8A24DFA46}" srcOrd="0" destOrd="0" presId="urn:microsoft.com/office/officeart/2005/8/layout/architecture"/>
    <dgm:cxn modelId="{94F9D807-8219-425C-A09A-DFF24B0E6193}" type="presParOf" srcId="{02A71CFB-A30E-4476-BDE2-2EA66420BEB0}" destId="{2B1BAE5D-1DEA-4E7E-9D0E-89629DD6EC55}" srcOrd="1" destOrd="0" presId="urn:microsoft.com/office/officeart/2005/8/layout/architecture"/>
    <dgm:cxn modelId="{E5F5E13E-853B-4AB2-B7F0-5E2863728654}" type="presParOf" srcId="{395922FB-F319-4E14-9BB2-C718B7BD3173}" destId="{2E92DC1D-4445-4EBC-8988-D412215F2325}" srcOrd="5" destOrd="0" presId="urn:microsoft.com/office/officeart/2005/8/layout/architecture"/>
    <dgm:cxn modelId="{66E26561-31A9-48FE-B207-1A102531D840}" type="presParOf" srcId="{395922FB-F319-4E14-9BB2-C718B7BD3173}" destId="{8E9D011F-0523-433E-892D-3A3CF7F4F91C}" srcOrd="6" destOrd="0" presId="urn:microsoft.com/office/officeart/2005/8/layout/architecture"/>
    <dgm:cxn modelId="{E945DBBB-6E27-4B01-A0B2-7CF8AFE91DB6}" type="presParOf" srcId="{8E9D011F-0523-433E-892D-3A3CF7F4F91C}" destId="{C5FFD49E-2138-4D85-9190-067EDF0EDF93}" srcOrd="0" destOrd="0" presId="urn:microsoft.com/office/officeart/2005/8/layout/architecture"/>
    <dgm:cxn modelId="{46845D9B-EAA8-4B3A-8722-E77E8944A05D}" type="presParOf" srcId="{8E9D011F-0523-433E-892D-3A3CF7F4F91C}" destId="{2FA8C7C0-116D-443A-9098-97F03A90F3CD}"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D713F-231F-4BCB-B1CB-FCB1507DA405}"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3A5D59F9-A70D-42DA-936B-9A4C8F6B173A}">
      <dgm:prSet phldrT="[Text]" custT="1"/>
      <dgm:spPr/>
      <dgm:t>
        <a:bodyPr/>
        <a:lstStyle/>
        <a:p>
          <a:r>
            <a:rPr lang="en-US" sz="1100" dirty="0">
              <a:latin typeface="+mn-lt"/>
            </a:rPr>
            <a:t>IPL</a:t>
          </a:r>
        </a:p>
      </dgm:t>
    </dgm:pt>
    <dgm:pt modelId="{FE149DE0-F42F-47CF-9992-8EE53EC69860}" type="parTrans" cxnId="{9917D345-B749-4390-A389-B5D82F007407}">
      <dgm:prSet/>
      <dgm:spPr/>
      <dgm:t>
        <a:bodyPr/>
        <a:lstStyle/>
        <a:p>
          <a:endParaRPr lang="en-US"/>
        </a:p>
      </dgm:t>
    </dgm:pt>
    <dgm:pt modelId="{E50E78B5-1B2C-41C0-9BBE-C5DBDB43C8B5}" type="sibTrans" cxnId="{9917D345-B749-4390-A389-B5D82F007407}">
      <dgm:prSet/>
      <dgm:spPr/>
      <dgm:t>
        <a:bodyPr/>
        <a:lstStyle/>
        <a:p>
          <a:endParaRPr lang="en-US"/>
        </a:p>
      </dgm:t>
    </dgm:pt>
    <dgm:pt modelId="{0879C329-ACA7-44E6-AC70-7A4B8878076B}">
      <dgm:prSet phldrT="[Text]"/>
      <dgm:spPr/>
      <dgm:t>
        <a:bodyPr/>
        <a:lstStyle/>
        <a:p>
          <a:r>
            <a:rPr lang="en-US" dirty="0">
              <a:latin typeface="+mn-lt"/>
            </a:rPr>
            <a:t>Load Kernel into RAM</a:t>
          </a:r>
        </a:p>
      </dgm:t>
    </dgm:pt>
    <dgm:pt modelId="{4A6AF423-263B-4770-964F-2F8CC8B95479}" type="parTrans" cxnId="{2B4829D4-83E8-4FF7-BDA9-DFF02A9A2DCF}">
      <dgm:prSet/>
      <dgm:spPr/>
      <dgm:t>
        <a:bodyPr/>
        <a:lstStyle/>
        <a:p>
          <a:endParaRPr lang="en-US"/>
        </a:p>
      </dgm:t>
    </dgm:pt>
    <dgm:pt modelId="{C2B414A9-7229-48CA-865B-02B38DBD2075}" type="sibTrans" cxnId="{2B4829D4-83E8-4FF7-BDA9-DFF02A9A2DCF}">
      <dgm:prSet/>
      <dgm:spPr/>
      <dgm:t>
        <a:bodyPr/>
        <a:lstStyle/>
        <a:p>
          <a:endParaRPr lang="en-US"/>
        </a:p>
      </dgm:t>
    </dgm:pt>
    <dgm:pt modelId="{ACAAA43B-96EC-4037-9D96-44C9C07DA18B}">
      <dgm:prSet phldrT="[Text]"/>
      <dgm:spPr/>
      <dgm:t>
        <a:bodyPr/>
        <a:lstStyle/>
        <a:p>
          <a:r>
            <a:rPr lang="en-US" dirty="0">
              <a:latin typeface="+mn-lt"/>
              <a:ea typeface="Fantasque Sans Mono" panose="020B0609020204030204" pitchFamily="49" charset="0"/>
            </a:rPr>
            <a:t>Start kernel</a:t>
          </a:r>
        </a:p>
      </dgm:t>
    </dgm:pt>
    <dgm:pt modelId="{BF94679D-C4A8-4AB6-936D-3CCED1A0BCD3}" type="parTrans" cxnId="{E3EE315B-634D-487D-93FC-CBE2CB0174B2}">
      <dgm:prSet/>
      <dgm:spPr/>
      <dgm:t>
        <a:bodyPr/>
        <a:lstStyle/>
        <a:p>
          <a:endParaRPr lang="en-US"/>
        </a:p>
      </dgm:t>
    </dgm:pt>
    <dgm:pt modelId="{7DFB69DE-4EBC-4573-94FF-C3A6049023E2}" type="sibTrans" cxnId="{E3EE315B-634D-487D-93FC-CBE2CB0174B2}">
      <dgm:prSet/>
      <dgm:spPr/>
      <dgm:t>
        <a:bodyPr/>
        <a:lstStyle/>
        <a:p>
          <a:endParaRPr lang="en-US"/>
        </a:p>
      </dgm:t>
    </dgm:pt>
    <dgm:pt modelId="{B8784653-E904-49B2-89B1-0E797C1A3E88}">
      <dgm:prSet phldrT="[Text]"/>
      <dgm:spPr/>
      <dgm:t>
        <a:bodyPr/>
        <a:lstStyle/>
        <a:p>
          <a:r>
            <a:rPr lang="en-US" dirty="0">
              <a:latin typeface="+mn-lt"/>
              <a:ea typeface="Fantasque Sans Mono" panose="020B0609020204030204" pitchFamily="49" charset="0"/>
            </a:rPr>
            <a:t>Userland </a:t>
          </a:r>
        </a:p>
      </dgm:t>
    </dgm:pt>
    <dgm:pt modelId="{7E3EA612-8800-41AA-B7F0-7D6EDA7B7B9B}" type="parTrans" cxnId="{8AA3A770-1B12-4AC0-A0E7-0F6D51F9B530}">
      <dgm:prSet/>
      <dgm:spPr/>
      <dgm:t>
        <a:bodyPr/>
        <a:lstStyle/>
        <a:p>
          <a:endParaRPr lang="en-US"/>
        </a:p>
      </dgm:t>
    </dgm:pt>
    <dgm:pt modelId="{75ECFCB0-3627-4B59-BF0E-F6714BC3E5EC}" type="sibTrans" cxnId="{8AA3A770-1B12-4AC0-A0E7-0F6D51F9B530}">
      <dgm:prSet/>
      <dgm:spPr/>
      <dgm:t>
        <a:bodyPr/>
        <a:lstStyle/>
        <a:p>
          <a:endParaRPr lang="en-US"/>
        </a:p>
      </dgm:t>
    </dgm:pt>
    <dgm:pt modelId="{B6FA7B36-5C5B-472A-9D58-4AD889975BF7}">
      <dgm:prSet phldrT="[Text]"/>
      <dgm:spPr/>
      <dgm:t>
        <a:bodyPr/>
        <a:lstStyle/>
        <a:p>
          <a:r>
            <a:rPr lang="en-US" dirty="0">
              <a:latin typeface="+mn-lt"/>
              <a:ea typeface="Fantasque Sans Mono" panose="020B0609020204030204" pitchFamily="49" charset="0"/>
            </a:rPr>
            <a:t>Kernel has to wake up (or re-wake) devices it wants. It can’t make any guarantees. </a:t>
          </a:r>
        </a:p>
      </dgm:t>
    </dgm:pt>
    <dgm:pt modelId="{08F83122-F395-40D2-ADF0-013F4A95760C}" type="parTrans" cxnId="{6223BB36-83B5-4681-8D9D-D30A7BED65A8}">
      <dgm:prSet/>
      <dgm:spPr/>
      <dgm:t>
        <a:bodyPr/>
        <a:lstStyle/>
        <a:p>
          <a:endParaRPr lang="en-US"/>
        </a:p>
      </dgm:t>
    </dgm:pt>
    <dgm:pt modelId="{761B9D7D-CD8D-450B-975F-EF14B0519FA6}" type="sibTrans" cxnId="{6223BB36-83B5-4681-8D9D-D30A7BED65A8}">
      <dgm:prSet/>
      <dgm:spPr/>
      <dgm:t>
        <a:bodyPr/>
        <a:lstStyle/>
        <a:p>
          <a:endParaRPr lang="en-US"/>
        </a:p>
      </dgm:t>
    </dgm:pt>
    <dgm:pt modelId="{5BCB1A0C-6CEB-4F49-A0F0-789BD801D5F4}">
      <dgm:prSet phldrT="[Text]"/>
      <dgm:spPr/>
      <dgm:t>
        <a:bodyPr/>
        <a:lstStyle/>
        <a:p>
          <a:r>
            <a:rPr lang="en-US" dirty="0">
              <a:latin typeface="+mn-lt"/>
            </a:rPr>
            <a:t>Bootloader</a:t>
          </a:r>
        </a:p>
      </dgm:t>
    </dgm:pt>
    <dgm:pt modelId="{A5496F80-AD07-43EE-850E-E52408885A38}" type="parTrans" cxnId="{0FB27C5D-3591-49F4-BFFD-3517FB2335B0}">
      <dgm:prSet/>
      <dgm:spPr/>
      <dgm:t>
        <a:bodyPr/>
        <a:lstStyle/>
        <a:p>
          <a:endParaRPr lang="en-US"/>
        </a:p>
      </dgm:t>
    </dgm:pt>
    <dgm:pt modelId="{6E53A343-6742-43EB-BEFC-5B173370D5E3}" type="sibTrans" cxnId="{0FB27C5D-3591-49F4-BFFD-3517FB2335B0}">
      <dgm:prSet/>
      <dgm:spPr/>
      <dgm:t>
        <a:bodyPr/>
        <a:lstStyle/>
        <a:p>
          <a:endParaRPr lang="en-US"/>
        </a:p>
      </dgm:t>
    </dgm:pt>
    <dgm:pt modelId="{68D15F83-888C-4083-95BE-37CE676AA8DE}">
      <dgm:prSet phldrT="[Text]"/>
      <dgm:spPr/>
      <dgm:t>
        <a:bodyPr/>
        <a:lstStyle/>
        <a:p>
          <a:r>
            <a:rPr lang="en-US" dirty="0">
              <a:latin typeface="+mn-lt"/>
            </a:rPr>
            <a:t>Early UART/network wakeup is likely here.</a:t>
          </a:r>
        </a:p>
      </dgm:t>
    </dgm:pt>
    <dgm:pt modelId="{5278CAFB-C337-47C7-BCFD-5175D5C7CAAF}" type="parTrans" cxnId="{995DA5AA-9B86-4EAB-A4D2-98ADE26C3296}">
      <dgm:prSet/>
      <dgm:spPr/>
      <dgm:t>
        <a:bodyPr/>
        <a:lstStyle/>
        <a:p>
          <a:endParaRPr lang="en-US"/>
        </a:p>
      </dgm:t>
    </dgm:pt>
    <dgm:pt modelId="{A3A98141-D128-4112-9D5B-B16D5E106E17}" type="sibTrans" cxnId="{995DA5AA-9B86-4EAB-A4D2-98ADE26C3296}">
      <dgm:prSet/>
      <dgm:spPr/>
      <dgm:t>
        <a:bodyPr/>
        <a:lstStyle/>
        <a:p>
          <a:endParaRPr lang="en-US"/>
        </a:p>
      </dgm:t>
    </dgm:pt>
    <dgm:pt modelId="{0220CCD9-E725-45E1-8CC0-5BBAEEB749D1}">
      <dgm:prSet phldrT="[Text]" custT="1"/>
      <dgm:spPr/>
      <dgm:t>
        <a:bodyPr/>
        <a:lstStyle/>
        <a:p>
          <a:r>
            <a:rPr lang="en-US" sz="1200" dirty="0">
              <a:latin typeface="+mn-lt"/>
            </a:rPr>
            <a:t>Does signature checking of early boot image</a:t>
          </a:r>
        </a:p>
      </dgm:t>
    </dgm:pt>
    <dgm:pt modelId="{F8E4BD4D-6140-4B71-8CCD-6BD436118D80}" type="parTrans" cxnId="{676116C0-C228-4DBC-AA8A-8F591BB38208}">
      <dgm:prSet/>
      <dgm:spPr/>
      <dgm:t>
        <a:bodyPr/>
        <a:lstStyle/>
        <a:p>
          <a:endParaRPr lang="en-US"/>
        </a:p>
      </dgm:t>
    </dgm:pt>
    <dgm:pt modelId="{D8E3A55D-D33B-4AEF-8EFF-2C0BBC0C3871}" type="sibTrans" cxnId="{676116C0-C228-4DBC-AA8A-8F591BB38208}">
      <dgm:prSet/>
      <dgm:spPr/>
      <dgm:t>
        <a:bodyPr/>
        <a:lstStyle/>
        <a:p>
          <a:endParaRPr lang="en-US"/>
        </a:p>
      </dgm:t>
    </dgm:pt>
    <dgm:pt modelId="{F73C4B7E-ACFB-407D-B544-89D153793854}">
      <dgm:prSet phldrT="[Text]" custT="1"/>
      <dgm:spPr/>
      <dgm:t>
        <a:bodyPr/>
        <a:lstStyle/>
        <a:p>
          <a:r>
            <a:rPr lang="en-US" sz="1200" dirty="0">
              <a:latin typeface="+mn-lt"/>
            </a:rPr>
            <a:t>Probably SoC vendor provided</a:t>
          </a:r>
        </a:p>
      </dgm:t>
    </dgm:pt>
    <dgm:pt modelId="{FB2F42D0-9D3F-4D47-9C30-80EF3359003E}" type="parTrans" cxnId="{8E1F74B4-BFF8-4384-9C04-A422DE9531E4}">
      <dgm:prSet/>
      <dgm:spPr/>
      <dgm:t>
        <a:bodyPr/>
        <a:lstStyle/>
        <a:p>
          <a:endParaRPr lang="en-US"/>
        </a:p>
      </dgm:t>
    </dgm:pt>
    <dgm:pt modelId="{209681DA-9312-4D92-B2C8-50E141B9F2EE}" type="sibTrans" cxnId="{8E1F74B4-BFF8-4384-9C04-A422DE9531E4}">
      <dgm:prSet/>
      <dgm:spPr/>
      <dgm:t>
        <a:bodyPr/>
        <a:lstStyle/>
        <a:p>
          <a:endParaRPr lang="en-US"/>
        </a:p>
      </dgm:t>
    </dgm:pt>
    <dgm:pt modelId="{7BDB7EB7-FED4-49CA-A936-390BAA8A2067}">
      <dgm:prSet phldrT="[Text]"/>
      <dgm:spPr/>
      <dgm:t>
        <a:bodyPr/>
        <a:lstStyle/>
        <a:p>
          <a:r>
            <a:rPr lang="en-US" dirty="0">
              <a:latin typeface="+mn-lt"/>
            </a:rPr>
            <a:t>Some devices are dumb and load multiple kernels until one fails or they run out</a:t>
          </a:r>
        </a:p>
      </dgm:t>
    </dgm:pt>
    <dgm:pt modelId="{8401086B-AAEF-4E9F-BD10-7F2AC4E701D5}" type="parTrans" cxnId="{940EDF92-0552-443B-BAD2-1D97F931E909}">
      <dgm:prSet/>
      <dgm:spPr/>
      <dgm:t>
        <a:bodyPr/>
        <a:lstStyle/>
        <a:p>
          <a:endParaRPr lang="en-US"/>
        </a:p>
      </dgm:t>
    </dgm:pt>
    <dgm:pt modelId="{AE63274B-0A75-4C2E-A2A5-43460F8B574C}" type="sibTrans" cxnId="{940EDF92-0552-443B-BAD2-1D97F931E909}">
      <dgm:prSet/>
      <dgm:spPr/>
      <dgm:t>
        <a:bodyPr/>
        <a:lstStyle/>
        <a:p>
          <a:endParaRPr lang="en-US"/>
        </a:p>
      </dgm:t>
    </dgm:pt>
    <dgm:pt modelId="{C3462379-9C31-4C3B-8AFA-A0D91D17B06C}">
      <dgm:prSet phldrT="[Text]"/>
      <dgm:spPr/>
      <dgm:t>
        <a:bodyPr/>
        <a:lstStyle/>
        <a:p>
          <a:r>
            <a:rPr lang="en-US" dirty="0">
              <a:latin typeface="+mn-lt"/>
            </a:rPr>
            <a:t>U-Boot is really running a script here.</a:t>
          </a:r>
        </a:p>
      </dgm:t>
    </dgm:pt>
    <dgm:pt modelId="{A6F9BDB9-2875-438B-88D6-DD252CD6BC39}" type="parTrans" cxnId="{87775C7C-B77D-412D-9AD3-C7F20BB1CE50}">
      <dgm:prSet/>
      <dgm:spPr/>
      <dgm:t>
        <a:bodyPr/>
        <a:lstStyle/>
        <a:p>
          <a:endParaRPr lang="en-US"/>
        </a:p>
      </dgm:t>
    </dgm:pt>
    <dgm:pt modelId="{D518EC67-11C1-474C-9A89-1B1BFCC5547A}" type="sibTrans" cxnId="{87775C7C-B77D-412D-9AD3-C7F20BB1CE50}">
      <dgm:prSet/>
      <dgm:spPr/>
      <dgm:t>
        <a:bodyPr/>
        <a:lstStyle/>
        <a:p>
          <a:endParaRPr lang="en-US"/>
        </a:p>
      </dgm:t>
    </dgm:pt>
    <dgm:pt modelId="{2D68ED50-7EA1-434A-9C35-1477D42C3697}">
      <dgm:prSet phldrT="[Text]"/>
      <dgm:spPr/>
      <dgm:t>
        <a:bodyPr/>
        <a:lstStyle/>
        <a:p>
          <a:r>
            <a:rPr lang="en-US" dirty="0">
              <a:latin typeface="+mn-lt"/>
              <a:ea typeface="Fantasque Sans Mono" panose="020B0609020204030204" pitchFamily="49" charset="0"/>
            </a:rPr>
            <a:t>Home of the party. </a:t>
          </a:r>
        </a:p>
      </dgm:t>
    </dgm:pt>
    <dgm:pt modelId="{CFCAF4F7-911D-4E4B-983D-4EFEED6CFA56}" type="parTrans" cxnId="{8E0E0D82-7B26-43E2-9055-23B3A8FDBF62}">
      <dgm:prSet/>
      <dgm:spPr/>
      <dgm:t>
        <a:bodyPr/>
        <a:lstStyle/>
        <a:p>
          <a:endParaRPr lang="en-US"/>
        </a:p>
      </dgm:t>
    </dgm:pt>
    <dgm:pt modelId="{2F970EF2-EBB5-4AF9-80B2-1031B5964DA0}" type="sibTrans" cxnId="{8E0E0D82-7B26-43E2-9055-23B3A8FDBF62}">
      <dgm:prSet/>
      <dgm:spPr/>
      <dgm:t>
        <a:bodyPr/>
        <a:lstStyle/>
        <a:p>
          <a:endParaRPr lang="en-US"/>
        </a:p>
      </dgm:t>
    </dgm:pt>
    <dgm:pt modelId="{A897FE59-CFBD-46AC-9AE4-383873210129}">
      <dgm:prSet phldrT="[Text]"/>
      <dgm:spPr/>
      <dgm:t>
        <a:bodyPr/>
        <a:lstStyle/>
        <a:p>
          <a:r>
            <a:rPr lang="en-US" dirty="0">
              <a:latin typeface="+mn-lt"/>
              <a:ea typeface="Fantasque Sans Mono" panose="020B0609020204030204" pitchFamily="49" charset="0"/>
            </a:rPr>
            <a:t>Where the fun attacks are</a:t>
          </a:r>
        </a:p>
      </dgm:t>
    </dgm:pt>
    <dgm:pt modelId="{FB22AE1B-9A90-4BB2-937C-9F772E1DAB1C}" type="parTrans" cxnId="{527A634A-6B7A-4345-8067-29F2851FFBAC}">
      <dgm:prSet/>
      <dgm:spPr/>
      <dgm:t>
        <a:bodyPr/>
        <a:lstStyle/>
        <a:p>
          <a:endParaRPr lang="en-US"/>
        </a:p>
      </dgm:t>
    </dgm:pt>
    <dgm:pt modelId="{CF63DCE4-AD0B-47CB-B161-281526EBBD21}" type="sibTrans" cxnId="{527A634A-6B7A-4345-8067-29F2851FFBAC}">
      <dgm:prSet/>
      <dgm:spPr/>
      <dgm:t>
        <a:bodyPr/>
        <a:lstStyle/>
        <a:p>
          <a:endParaRPr lang="en-US"/>
        </a:p>
      </dgm:t>
    </dgm:pt>
    <dgm:pt modelId="{09E71C6A-53C6-4AEF-B486-1058ADC82CAB}">
      <dgm:prSet phldrT="[Text]" custT="1"/>
      <dgm:spPr/>
      <dgm:t>
        <a:bodyPr/>
        <a:lstStyle/>
        <a:p>
          <a:r>
            <a:rPr lang="en-US" sz="1100" dirty="0">
              <a:latin typeface="+mn-lt"/>
            </a:rPr>
            <a:t>DFU Check</a:t>
          </a:r>
        </a:p>
      </dgm:t>
    </dgm:pt>
    <dgm:pt modelId="{36B0507C-2819-4569-83C8-E5E492D5482C}" type="parTrans" cxnId="{ED41226A-012F-47A8-9E5E-E7082AA5380A}">
      <dgm:prSet/>
      <dgm:spPr/>
      <dgm:t>
        <a:bodyPr/>
        <a:lstStyle/>
        <a:p>
          <a:endParaRPr lang="en-US"/>
        </a:p>
      </dgm:t>
    </dgm:pt>
    <dgm:pt modelId="{724E9C60-F906-4291-8B1C-E0D6ABD47C84}" type="sibTrans" cxnId="{ED41226A-012F-47A8-9E5E-E7082AA5380A}">
      <dgm:prSet/>
      <dgm:spPr/>
      <dgm:t>
        <a:bodyPr/>
        <a:lstStyle/>
        <a:p>
          <a:endParaRPr lang="en-US"/>
        </a:p>
      </dgm:t>
    </dgm:pt>
    <dgm:pt modelId="{53DA18CE-143F-4644-AD16-24E7DA1F2A6D}">
      <dgm:prSet phldrT="[Text]" custT="1"/>
      <dgm:spPr/>
      <dgm:t>
        <a:bodyPr/>
        <a:lstStyle/>
        <a:p>
          <a:r>
            <a:rPr lang="en-US" sz="1600" dirty="0">
              <a:latin typeface="+mn-lt"/>
            </a:rPr>
            <a:t>First chance to load fresh code onto device, use for bootstrapping and recovery</a:t>
          </a:r>
        </a:p>
      </dgm:t>
    </dgm:pt>
    <dgm:pt modelId="{5FE89914-7A83-45D3-AC65-E71C7CBC875A}" type="parTrans" cxnId="{C99A4E76-E302-4A28-9087-B6E15BD53CAE}">
      <dgm:prSet/>
      <dgm:spPr/>
      <dgm:t>
        <a:bodyPr/>
        <a:lstStyle/>
        <a:p>
          <a:endParaRPr lang="en-US"/>
        </a:p>
      </dgm:t>
    </dgm:pt>
    <dgm:pt modelId="{478F9CC2-1D4C-439E-8DBD-2E48000331B6}" type="sibTrans" cxnId="{C99A4E76-E302-4A28-9087-B6E15BD53CAE}">
      <dgm:prSet/>
      <dgm:spPr/>
      <dgm:t>
        <a:bodyPr/>
        <a:lstStyle/>
        <a:p>
          <a:endParaRPr lang="en-US"/>
        </a:p>
      </dgm:t>
    </dgm:pt>
    <dgm:pt modelId="{4DC03727-0C3B-4302-BA83-1BDBDCC605AE}" type="pres">
      <dgm:prSet presAssocID="{D67D713F-231F-4BCB-B1CB-FCB1507DA405}" presName="linearFlow" presStyleCnt="0">
        <dgm:presLayoutVars>
          <dgm:dir/>
          <dgm:animLvl val="lvl"/>
          <dgm:resizeHandles val="exact"/>
        </dgm:presLayoutVars>
      </dgm:prSet>
      <dgm:spPr/>
    </dgm:pt>
    <dgm:pt modelId="{35B04A75-C101-4B39-A29B-C00012301726}" type="pres">
      <dgm:prSet presAssocID="{09E71C6A-53C6-4AEF-B486-1058ADC82CAB}" presName="composite" presStyleCnt="0"/>
      <dgm:spPr/>
    </dgm:pt>
    <dgm:pt modelId="{B7DBF6C1-83E9-405E-A5E7-A017BCDD0DC6}" type="pres">
      <dgm:prSet presAssocID="{09E71C6A-53C6-4AEF-B486-1058ADC82CAB}" presName="parentText" presStyleLbl="alignNode1" presStyleIdx="0" presStyleCnt="6">
        <dgm:presLayoutVars>
          <dgm:chMax val="1"/>
          <dgm:bulletEnabled val="1"/>
        </dgm:presLayoutVars>
      </dgm:prSet>
      <dgm:spPr/>
    </dgm:pt>
    <dgm:pt modelId="{6ED82F3D-A4A3-44ED-92E2-9CEEEBB416F2}" type="pres">
      <dgm:prSet presAssocID="{09E71C6A-53C6-4AEF-B486-1058ADC82CAB}" presName="descendantText" presStyleLbl="alignAcc1" presStyleIdx="0" presStyleCnt="6">
        <dgm:presLayoutVars>
          <dgm:bulletEnabled val="1"/>
        </dgm:presLayoutVars>
      </dgm:prSet>
      <dgm:spPr/>
    </dgm:pt>
    <dgm:pt modelId="{E5339760-4AFE-41F8-AD0B-5447DC1D1B00}" type="pres">
      <dgm:prSet presAssocID="{724E9C60-F906-4291-8B1C-E0D6ABD47C84}" presName="sp" presStyleCnt="0"/>
      <dgm:spPr/>
    </dgm:pt>
    <dgm:pt modelId="{86208F12-DC10-4442-BD99-5B08C2D047C8}" type="pres">
      <dgm:prSet presAssocID="{3A5D59F9-A70D-42DA-936B-9A4C8F6B173A}" presName="composite" presStyleCnt="0"/>
      <dgm:spPr/>
    </dgm:pt>
    <dgm:pt modelId="{0EB7799D-C34C-486C-BC62-338E5981AFA5}" type="pres">
      <dgm:prSet presAssocID="{3A5D59F9-A70D-42DA-936B-9A4C8F6B173A}" presName="parentText" presStyleLbl="alignNode1" presStyleIdx="1" presStyleCnt="6">
        <dgm:presLayoutVars>
          <dgm:chMax val="1"/>
          <dgm:bulletEnabled val="1"/>
        </dgm:presLayoutVars>
      </dgm:prSet>
      <dgm:spPr/>
    </dgm:pt>
    <dgm:pt modelId="{93DFE981-FD19-4D78-94AB-2ED6EEC078DC}" type="pres">
      <dgm:prSet presAssocID="{3A5D59F9-A70D-42DA-936B-9A4C8F6B173A}" presName="descendantText" presStyleLbl="alignAcc1" presStyleIdx="1" presStyleCnt="6">
        <dgm:presLayoutVars>
          <dgm:bulletEnabled val="1"/>
        </dgm:presLayoutVars>
      </dgm:prSet>
      <dgm:spPr/>
    </dgm:pt>
    <dgm:pt modelId="{9C1C3EF4-F7EB-4973-BF9F-268DB8FF8E07}" type="pres">
      <dgm:prSet presAssocID="{E50E78B5-1B2C-41C0-9BBE-C5DBDB43C8B5}" presName="sp" presStyleCnt="0"/>
      <dgm:spPr/>
    </dgm:pt>
    <dgm:pt modelId="{E9F48E0E-70B4-40DA-A9AC-19B0E160D0EA}" type="pres">
      <dgm:prSet presAssocID="{5BCB1A0C-6CEB-4F49-A0F0-789BD801D5F4}" presName="composite" presStyleCnt="0"/>
      <dgm:spPr/>
    </dgm:pt>
    <dgm:pt modelId="{891BB231-8230-44B7-94C0-B89B4BC474FF}" type="pres">
      <dgm:prSet presAssocID="{5BCB1A0C-6CEB-4F49-A0F0-789BD801D5F4}" presName="parentText" presStyleLbl="alignNode1" presStyleIdx="2" presStyleCnt="6">
        <dgm:presLayoutVars>
          <dgm:chMax val="1"/>
          <dgm:bulletEnabled val="1"/>
        </dgm:presLayoutVars>
      </dgm:prSet>
      <dgm:spPr/>
    </dgm:pt>
    <dgm:pt modelId="{3A205E8F-B950-44D4-B8A7-0774528D017E}" type="pres">
      <dgm:prSet presAssocID="{5BCB1A0C-6CEB-4F49-A0F0-789BD801D5F4}" presName="descendantText" presStyleLbl="alignAcc1" presStyleIdx="2" presStyleCnt="6">
        <dgm:presLayoutVars>
          <dgm:bulletEnabled val="1"/>
        </dgm:presLayoutVars>
      </dgm:prSet>
      <dgm:spPr/>
    </dgm:pt>
    <dgm:pt modelId="{6A47B6E2-0C98-4E9D-9AB2-A671F3ECEEF6}" type="pres">
      <dgm:prSet presAssocID="{6E53A343-6742-43EB-BEFC-5B173370D5E3}" presName="sp" presStyleCnt="0"/>
      <dgm:spPr/>
    </dgm:pt>
    <dgm:pt modelId="{52B8B3DC-D6C9-41AD-8268-F60CDE8F0BC7}" type="pres">
      <dgm:prSet presAssocID="{0879C329-ACA7-44E6-AC70-7A4B8878076B}" presName="composite" presStyleCnt="0"/>
      <dgm:spPr/>
    </dgm:pt>
    <dgm:pt modelId="{FCDCD8DB-B844-4918-BB56-A11B1879B091}" type="pres">
      <dgm:prSet presAssocID="{0879C329-ACA7-44E6-AC70-7A4B8878076B}" presName="parentText" presStyleLbl="alignNode1" presStyleIdx="3" presStyleCnt="6">
        <dgm:presLayoutVars>
          <dgm:chMax val="1"/>
          <dgm:bulletEnabled val="1"/>
        </dgm:presLayoutVars>
      </dgm:prSet>
      <dgm:spPr/>
    </dgm:pt>
    <dgm:pt modelId="{C86564C0-BCD7-4666-8617-2A0F4C072F6E}" type="pres">
      <dgm:prSet presAssocID="{0879C329-ACA7-44E6-AC70-7A4B8878076B}" presName="descendantText" presStyleLbl="alignAcc1" presStyleIdx="3" presStyleCnt="6">
        <dgm:presLayoutVars>
          <dgm:bulletEnabled val="1"/>
        </dgm:presLayoutVars>
      </dgm:prSet>
      <dgm:spPr/>
    </dgm:pt>
    <dgm:pt modelId="{23D7D9DD-68FD-4C31-868F-0DFD398B48C3}" type="pres">
      <dgm:prSet presAssocID="{C2B414A9-7229-48CA-865B-02B38DBD2075}" presName="sp" presStyleCnt="0"/>
      <dgm:spPr/>
    </dgm:pt>
    <dgm:pt modelId="{41005A95-2C90-4E75-9804-8B1397CA52D3}" type="pres">
      <dgm:prSet presAssocID="{ACAAA43B-96EC-4037-9D96-44C9C07DA18B}" presName="composite" presStyleCnt="0"/>
      <dgm:spPr/>
    </dgm:pt>
    <dgm:pt modelId="{1B21F7D4-0244-461F-ABB6-1E3E2FC0DBF8}" type="pres">
      <dgm:prSet presAssocID="{ACAAA43B-96EC-4037-9D96-44C9C07DA18B}" presName="parentText" presStyleLbl="alignNode1" presStyleIdx="4" presStyleCnt="6">
        <dgm:presLayoutVars>
          <dgm:chMax val="1"/>
          <dgm:bulletEnabled val="1"/>
        </dgm:presLayoutVars>
      </dgm:prSet>
      <dgm:spPr/>
    </dgm:pt>
    <dgm:pt modelId="{4487FDCD-54E2-4B88-98D2-DE2DDBFF724D}" type="pres">
      <dgm:prSet presAssocID="{ACAAA43B-96EC-4037-9D96-44C9C07DA18B}" presName="descendantText" presStyleLbl="alignAcc1" presStyleIdx="4" presStyleCnt="6">
        <dgm:presLayoutVars>
          <dgm:bulletEnabled val="1"/>
        </dgm:presLayoutVars>
      </dgm:prSet>
      <dgm:spPr/>
    </dgm:pt>
    <dgm:pt modelId="{4A178B42-DD23-468D-899C-4781F29AAA58}" type="pres">
      <dgm:prSet presAssocID="{7DFB69DE-4EBC-4573-94FF-C3A6049023E2}" presName="sp" presStyleCnt="0"/>
      <dgm:spPr/>
    </dgm:pt>
    <dgm:pt modelId="{2A8B7C28-604D-43D7-B289-B30CD5D5A075}" type="pres">
      <dgm:prSet presAssocID="{B8784653-E904-49B2-89B1-0E797C1A3E88}" presName="composite" presStyleCnt="0"/>
      <dgm:spPr/>
    </dgm:pt>
    <dgm:pt modelId="{35604BBF-7076-412F-B5E0-4D60F3116828}" type="pres">
      <dgm:prSet presAssocID="{B8784653-E904-49B2-89B1-0E797C1A3E88}" presName="parentText" presStyleLbl="alignNode1" presStyleIdx="5" presStyleCnt="6">
        <dgm:presLayoutVars>
          <dgm:chMax val="1"/>
          <dgm:bulletEnabled val="1"/>
        </dgm:presLayoutVars>
      </dgm:prSet>
      <dgm:spPr/>
    </dgm:pt>
    <dgm:pt modelId="{CB2BF6C9-C0BC-4902-B7D2-01DF969601C9}" type="pres">
      <dgm:prSet presAssocID="{B8784653-E904-49B2-89B1-0E797C1A3E88}" presName="descendantText" presStyleLbl="alignAcc1" presStyleIdx="5" presStyleCnt="6">
        <dgm:presLayoutVars>
          <dgm:bulletEnabled val="1"/>
        </dgm:presLayoutVars>
      </dgm:prSet>
      <dgm:spPr/>
    </dgm:pt>
  </dgm:ptLst>
  <dgm:cxnLst>
    <dgm:cxn modelId="{CF18180D-AB93-4680-8C8A-B75ED3DE5A1F}" type="presOf" srcId="{53DA18CE-143F-4644-AD16-24E7DA1F2A6D}" destId="{6ED82F3D-A4A3-44ED-92E2-9CEEEBB416F2}" srcOrd="0" destOrd="0" presId="urn:microsoft.com/office/officeart/2005/8/layout/chevron2"/>
    <dgm:cxn modelId="{CCBE310D-2729-42E8-9C30-258C6ADBF181}" type="presOf" srcId="{0220CCD9-E725-45E1-8CC0-5BBAEEB749D1}" destId="{93DFE981-FD19-4D78-94AB-2ED6EEC078DC}" srcOrd="0" destOrd="0" presId="urn:microsoft.com/office/officeart/2005/8/layout/chevron2"/>
    <dgm:cxn modelId="{5CCA2517-83AC-4402-B75D-8591B4081888}" type="presOf" srcId="{ACAAA43B-96EC-4037-9D96-44C9C07DA18B}" destId="{1B21F7D4-0244-461F-ABB6-1E3E2FC0DBF8}" srcOrd="0" destOrd="0" presId="urn:microsoft.com/office/officeart/2005/8/layout/chevron2"/>
    <dgm:cxn modelId="{A94E8D17-3EAB-4841-B57E-FE4BC66B5C46}" type="presOf" srcId="{F73C4B7E-ACFB-407D-B544-89D153793854}" destId="{93DFE981-FD19-4D78-94AB-2ED6EEC078DC}" srcOrd="0" destOrd="1" presId="urn:microsoft.com/office/officeart/2005/8/layout/chevron2"/>
    <dgm:cxn modelId="{F238A12B-C482-4BBF-9DA5-B41BB544CC10}" type="presOf" srcId="{C3462379-9C31-4C3B-8AFA-A0D91D17B06C}" destId="{C86564C0-BCD7-4666-8617-2A0F4C072F6E}" srcOrd="0" destOrd="1" presId="urn:microsoft.com/office/officeart/2005/8/layout/chevron2"/>
    <dgm:cxn modelId="{F9151B2C-69C9-49EB-BEDF-142C997F1EF5}" type="presOf" srcId="{2D68ED50-7EA1-434A-9C35-1477D42C3697}" destId="{CB2BF6C9-C0BC-4902-B7D2-01DF969601C9}" srcOrd="0" destOrd="0" presId="urn:microsoft.com/office/officeart/2005/8/layout/chevron2"/>
    <dgm:cxn modelId="{FA38F92F-22AD-46D4-AC60-FF305BD28E96}" type="presOf" srcId="{7BDB7EB7-FED4-49CA-A936-390BAA8A2067}" destId="{C86564C0-BCD7-4666-8617-2A0F4C072F6E}" srcOrd="0" destOrd="0" presId="urn:microsoft.com/office/officeart/2005/8/layout/chevron2"/>
    <dgm:cxn modelId="{6223BB36-83B5-4681-8D9D-D30A7BED65A8}" srcId="{ACAAA43B-96EC-4037-9D96-44C9C07DA18B}" destId="{B6FA7B36-5C5B-472A-9D58-4AD889975BF7}" srcOrd="0" destOrd="0" parTransId="{08F83122-F395-40D2-ADF0-013F4A95760C}" sibTransId="{761B9D7D-CD8D-450B-975F-EF14B0519FA6}"/>
    <dgm:cxn modelId="{ED08193E-72B9-4484-899B-20E76FEFF892}" type="presOf" srcId="{B8784653-E904-49B2-89B1-0E797C1A3E88}" destId="{35604BBF-7076-412F-B5E0-4D60F3116828}" srcOrd="0" destOrd="0" presId="urn:microsoft.com/office/officeart/2005/8/layout/chevron2"/>
    <dgm:cxn modelId="{E3EE315B-634D-487D-93FC-CBE2CB0174B2}" srcId="{D67D713F-231F-4BCB-B1CB-FCB1507DA405}" destId="{ACAAA43B-96EC-4037-9D96-44C9C07DA18B}" srcOrd="4" destOrd="0" parTransId="{BF94679D-C4A8-4AB6-936D-3CCED1A0BCD3}" sibTransId="{7DFB69DE-4EBC-4573-94FF-C3A6049023E2}"/>
    <dgm:cxn modelId="{7798965C-F6AC-4786-BD6F-794C8BDE65AD}" type="presOf" srcId="{68D15F83-888C-4083-95BE-37CE676AA8DE}" destId="{3A205E8F-B950-44D4-B8A7-0774528D017E}" srcOrd="0" destOrd="0" presId="urn:microsoft.com/office/officeart/2005/8/layout/chevron2"/>
    <dgm:cxn modelId="{0FB27C5D-3591-49F4-BFFD-3517FB2335B0}" srcId="{D67D713F-231F-4BCB-B1CB-FCB1507DA405}" destId="{5BCB1A0C-6CEB-4F49-A0F0-789BD801D5F4}" srcOrd="2" destOrd="0" parTransId="{A5496F80-AD07-43EE-850E-E52408885A38}" sibTransId="{6E53A343-6742-43EB-BEFC-5B173370D5E3}"/>
    <dgm:cxn modelId="{9917D345-B749-4390-A389-B5D82F007407}" srcId="{D67D713F-231F-4BCB-B1CB-FCB1507DA405}" destId="{3A5D59F9-A70D-42DA-936B-9A4C8F6B173A}" srcOrd="1" destOrd="0" parTransId="{FE149DE0-F42F-47CF-9992-8EE53EC69860}" sibTransId="{E50E78B5-1B2C-41C0-9BBE-C5DBDB43C8B5}"/>
    <dgm:cxn modelId="{ED41226A-012F-47A8-9E5E-E7082AA5380A}" srcId="{D67D713F-231F-4BCB-B1CB-FCB1507DA405}" destId="{09E71C6A-53C6-4AEF-B486-1058ADC82CAB}" srcOrd="0" destOrd="0" parTransId="{36B0507C-2819-4569-83C8-E5E492D5482C}" sibTransId="{724E9C60-F906-4291-8B1C-E0D6ABD47C84}"/>
    <dgm:cxn modelId="{527A634A-6B7A-4345-8067-29F2851FFBAC}" srcId="{B8784653-E904-49B2-89B1-0E797C1A3E88}" destId="{A897FE59-CFBD-46AC-9AE4-383873210129}" srcOrd="1" destOrd="0" parTransId="{FB22AE1B-9A90-4BB2-937C-9F772E1DAB1C}" sibTransId="{CF63DCE4-AD0B-47CB-B161-281526EBBD21}"/>
    <dgm:cxn modelId="{52D9FC6B-CE9E-4425-AC3D-D9EE2A8A7759}" type="presOf" srcId="{5BCB1A0C-6CEB-4F49-A0F0-789BD801D5F4}" destId="{891BB231-8230-44B7-94C0-B89B4BC474FF}" srcOrd="0" destOrd="0" presId="urn:microsoft.com/office/officeart/2005/8/layout/chevron2"/>
    <dgm:cxn modelId="{6BA1354E-6CF8-4164-9123-1AFF65535763}" type="presOf" srcId="{3A5D59F9-A70D-42DA-936B-9A4C8F6B173A}" destId="{0EB7799D-C34C-486C-BC62-338E5981AFA5}" srcOrd="0" destOrd="0" presId="urn:microsoft.com/office/officeart/2005/8/layout/chevron2"/>
    <dgm:cxn modelId="{8AA3A770-1B12-4AC0-A0E7-0F6D51F9B530}" srcId="{D67D713F-231F-4BCB-B1CB-FCB1507DA405}" destId="{B8784653-E904-49B2-89B1-0E797C1A3E88}" srcOrd="5" destOrd="0" parTransId="{7E3EA612-8800-41AA-B7F0-7D6EDA7B7B9B}" sibTransId="{75ECFCB0-3627-4B59-BF0E-F6714BC3E5EC}"/>
    <dgm:cxn modelId="{8C34FB51-E474-4550-9055-48E1BC28A1C7}" type="presOf" srcId="{A897FE59-CFBD-46AC-9AE4-383873210129}" destId="{CB2BF6C9-C0BC-4902-B7D2-01DF969601C9}" srcOrd="0" destOrd="1" presId="urn:microsoft.com/office/officeart/2005/8/layout/chevron2"/>
    <dgm:cxn modelId="{C99A4E76-E302-4A28-9087-B6E15BD53CAE}" srcId="{09E71C6A-53C6-4AEF-B486-1058ADC82CAB}" destId="{53DA18CE-143F-4644-AD16-24E7DA1F2A6D}" srcOrd="0" destOrd="0" parTransId="{5FE89914-7A83-45D3-AC65-E71C7CBC875A}" sibTransId="{478F9CC2-1D4C-439E-8DBD-2E48000331B6}"/>
    <dgm:cxn modelId="{87775C7C-B77D-412D-9AD3-C7F20BB1CE50}" srcId="{0879C329-ACA7-44E6-AC70-7A4B8878076B}" destId="{C3462379-9C31-4C3B-8AFA-A0D91D17B06C}" srcOrd="1" destOrd="0" parTransId="{A6F9BDB9-2875-438B-88D6-DD252CD6BC39}" sibTransId="{D518EC67-11C1-474C-9A89-1B1BFCC5547A}"/>
    <dgm:cxn modelId="{8E0E0D82-7B26-43E2-9055-23B3A8FDBF62}" srcId="{B8784653-E904-49B2-89B1-0E797C1A3E88}" destId="{2D68ED50-7EA1-434A-9C35-1477D42C3697}" srcOrd="0" destOrd="0" parTransId="{CFCAF4F7-911D-4E4B-983D-4EFEED6CFA56}" sibTransId="{2F970EF2-EBB5-4AF9-80B2-1031B5964DA0}"/>
    <dgm:cxn modelId="{4670198F-AB99-4855-8988-B5FF65C6635E}" type="presOf" srcId="{B6FA7B36-5C5B-472A-9D58-4AD889975BF7}" destId="{4487FDCD-54E2-4B88-98D2-DE2DDBFF724D}" srcOrd="0" destOrd="0" presId="urn:microsoft.com/office/officeart/2005/8/layout/chevron2"/>
    <dgm:cxn modelId="{940EDF92-0552-443B-BAD2-1D97F931E909}" srcId="{0879C329-ACA7-44E6-AC70-7A4B8878076B}" destId="{7BDB7EB7-FED4-49CA-A936-390BAA8A2067}" srcOrd="0" destOrd="0" parTransId="{8401086B-AAEF-4E9F-BD10-7F2AC4E701D5}" sibTransId="{AE63274B-0A75-4C2E-A2A5-43460F8B574C}"/>
    <dgm:cxn modelId="{B13F8AA2-AC45-4C7B-B144-A843655FBF39}" type="presOf" srcId="{D67D713F-231F-4BCB-B1CB-FCB1507DA405}" destId="{4DC03727-0C3B-4302-BA83-1BDBDCC605AE}" srcOrd="0" destOrd="0" presId="urn:microsoft.com/office/officeart/2005/8/layout/chevron2"/>
    <dgm:cxn modelId="{4D6072A3-71EF-44FC-92B2-69C0167521B0}" type="presOf" srcId="{09E71C6A-53C6-4AEF-B486-1058ADC82CAB}" destId="{B7DBF6C1-83E9-405E-A5E7-A017BCDD0DC6}" srcOrd="0" destOrd="0" presId="urn:microsoft.com/office/officeart/2005/8/layout/chevron2"/>
    <dgm:cxn modelId="{995DA5AA-9B86-4EAB-A4D2-98ADE26C3296}" srcId="{5BCB1A0C-6CEB-4F49-A0F0-789BD801D5F4}" destId="{68D15F83-888C-4083-95BE-37CE676AA8DE}" srcOrd="0" destOrd="0" parTransId="{5278CAFB-C337-47C7-BCFD-5175D5C7CAAF}" sibTransId="{A3A98141-D128-4112-9D5B-B16D5E106E17}"/>
    <dgm:cxn modelId="{8E1F74B4-BFF8-4384-9C04-A422DE9531E4}" srcId="{3A5D59F9-A70D-42DA-936B-9A4C8F6B173A}" destId="{F73C4B7E-ACFB-407D-B544-89D153793854}" srcOrd="1" destOrd="0" parTransId="{FB2F42D0-9D3F-4D47-9C30-80EF3359003E}" sibTransId="{209681DA-9312-4D92-B2C8-50E141B9F2EE}"/>
    <dgm:cxn modelId="{676116C0-C228-4DBC-AA8A-8F591BB38208}" srcId="{3A5D59F9-A70D-42DA-936B-9A4C8F6B173A}" destId="{0220CCD9-E725-45E1-8CC0-5BBAEEB749D1}" srcOrd="0" destOrd="0" parTransId="{F8E4BD4D-6140-4B71-8CCD-6BD436118D80}" sibTransId="{D8E3A55D-D33B-4AEF-8EFF-2C0BBC0C3871}"/>
    <dgm:cxn modelId="{A4FE25CA-B573-470C-8979-D29180FA2A7F}" type="presOf" srcId="{0879C329-ACA7-44E6-AC70-7A4B8878076B}" destId="{FCDCD8DB-B844-4918-BB56-A11B1879B091}" srcOrd="0" destOrd="0" presId="urn:microsoft.com/office/officeart/2005/8/layout/chevron2"/>
    <dgm:cxn modelId="{2B4829D4-83E8-4FF7-BDA9-DFF02A9A2DCF}" srcId="{D67D713F-231F-4BCB-B1CB-FCB1507DA405}" destId="{0879C329-ACA7-44E6-AC70-7A4B8878076B}" srcOrd="3" destOrd="0" parTransId="{4A6AF423-263B-4770-964F-2F8CC8B95479}" sibTransId="{C2B414A9-7229-48CA-865B-02B38DBD2075}"/>
    <dgm:cxn modelId="{82D925A7-FABF-45F7-88DE-2D50B56BF552}" type="presParOf" srcId="{4DC03727-0C3B-4302-BA83-1BDBDCC605AE}" destId="{35B04A75-C101-4B39-A29B-C00012301726}" srcOrd="0" destOrd="0" presId="urn:microsoft.com/office/officeart/2005/8/layout/chevron2"/>
    <dgm:cxn modelId="{388AE43B-58D9-439F-A338-83659EB7EB6A}" type="presParOf" srcId="{35B04A75-C101-4B39-A29B-C00012301726}" destId="{B7DBF6C1-83E9-405E-A5E7-A017BCDD0DC6}" srcOrd="0" destOrd="0" presId="urn:microsoft.com/office/officeart/2005/8/layout/chevron2"/>
    <dgm:cxn modelId="{41DABFEF-C93B-4B25-A65C-EFC4EEF6D55B}" type="presParOf" srcId="{35B04A75-C101-4B39-A29B-C00012301726}" destId="{6ED82F3D-A4A3-44ED-92E2-9CEEEBB416F2}" srcOrd="1" destOrd="0" presId="urn:microsoft.com/office/officeart/2005/8/layout/chevron2"/>
    <dgm:cxn modelId="{0B78F42D-38DF-4366-9DD0-B3F7E6D57715}" type="presParOf" srcId="{4DC03727-0C3B-4302-BA83-1BDBDCC605AE}" destId="{E5339760-4AFE-41F8-AD0B-5447DC1D1B00}" srcOrd="1" destOrd="0" presId="urn:microsoft.com/office/officeart/2005/8/layout/chevron2"/>
    <dgm:cxn modelId="{A4B7A16A-EE44-43D6-B478-AE6877CC012D}" type="presParOf" srcId="{4DC03727-0C3B-4302-BA83-1BDBDCC605AE}" destId="{86208F12-DC10-4442-BD99-5B08C2D047C8}" srcOrd="2" destOrd="0" presId="urn:microsoft.com/office/officeart/2005/8/layout/chevron2"/>
    <dgm:cxn modelId="{8C41176B-EFEC-4947-99B3-7FFC8BDB9337}" type="presParOf" srcId="{86208F12-DC10-4442-BD99-5B08C2D047C8}" destId="{0EB7799D-C34C-486C-BC62-338E5981AFA5}" srcOrd="0" destOrd="0" presId="urn:microsoft.com/office/officeart/2005/8/layout/chevron2"/>
    <dgm:cxn modelId="{25FE92C5-B260-4629-8B11-B634838A5597}" type="presParOf" srcId="{86208F12-DC10-4442-BD99-5B08C2D047C8}" destId="{93DFE981-FD19-4D78-94AB-2ED6EEC078DC}" srcOrd="1" destOrd="0" presId="urn:microsoft.com/office/officeart/2005/8/layout/chevron2"/>
    <dgm:cxn modelId="{472BAD80-75BF-44A0-A8C5-14CE3776F79C}" type="presParOf" srcId="{4DC03727-0C3B-4302-BA83-1BDBDCC605AE}" destId="{9C1C3EF4-F7EB-4973-BF9F-268DB8FF8E07}" srcOrd="3" destOrd="0" presId="urn:microsoft.com/office/officeart/2005/8/layout/chevron2"/>
    <dgm:cxn modelId="{342A9233-A0F1-42E2-A412-13CF6C288F79}" type="presParOf" srcId="{4DC03727-0C3B-4302-BA83-1BDBDCC605AE}" destId="{E9F48E0E-70B4-40DA-A9AC-19B0E160D0EA}" srcOrd="4" destOrd="0" presId="urn:microsoft.com/office/officeart/2005/8/layout/chevron2"/>
    <dgm:cxn modelId="{44BC4556-E87D-4224-9FA3-DAB44EE89AA1}" type="presParOf" srcId="{E9F48E0E-70B4-40DA-A9AC-19B0E160D0EA}" destId="{891BB231-8230-44B7-94C0-B89B4BC474FF}" srcOrd="0" destOrd="0" presId="urn:microsoft.com/office/officeart/2005/8/layout/chevron2"/>
    <dgm:cxn modelId="{2FEDD1AF-5810-4A7C-97CB-2B59A56E0B01}" type="presParOf" srcId="{E9F48E0E-70B4-40DA-A9AC-19B0E160D0EA}" destId="{3A205E8F-B950-44D4-B8A7-0774528D017E}" srcOrd="1" destOrd="0" presId="urn:microsoft.com/office/officeart/2005/8/layout/chevron2"/>
    <dgm:cxn modelId="{D2ED3F86-9E74-49F3-8FB1-A9A94D4C6C30}" type="presParOf" srcId="{4DC03727-0C3B-4302-BA83-1BDBDCC605AE}" destId="{6A47B6E2-0C98-4E9D-9AB2-A671F3ECEEF6}" srcOrd="5" destOrd="0" presId="urn:microsoft.com/office/officeart/2005/8/layout/chevron2"/>
    <dgm:cxn modelId="{6A2FF92B-CEFD-4544-8C86-50163C48B0F3}" type="presParOf" srcId="{4DC03727-0C3B-4302-BA83-1BDBDCC605AE}" destId="{52B8B3DC-D6C9-41AD-8268-F60CDE8F0BC7}" srcOrd="6" destOrd="0" presId="urn:microsoft.com/office/officeart/2005/8/layout/chevron2"/>
    <dgm:cxn modelId="{026FE2AC-7695-40E0-9F87-ECE06BD4B501}" type="presParOf" srcId="{52B8B3DC-D6C9-41AD-8268-F60CDE8F0BC7}" destId="{FCDCD8DB-B844-4918-BB56-A11B1879B091}" srcOrd="0" destOrd="0" presId="urn:microsoft.com/office/officeart/2005/8/layout/chevron2"/>
    <dgm:cxn modelId="{1B3402C2-FC1C-4F26-96AA-9C6485B27038}" type="presParOf" srcId="{52B8B3DC-D6C9-41AD-8268-F60CDE8F0BC7}" destId="{C86564C0-BCD7-4666-8617-2A0F4C072F6E}" srcOrd="1" destOrd="0" presId="urn:microsoft.com/office/officeart/2005/8/layout/chevron2"/>
    <dgm:cxn modelId="{8728C1C0-BDEF-4D18-AC1A-32685FCCE05F}" type="presParOf" srcId="{4DC03727-0C3B-4302-BA83-1BDBDCC605AE}" destId="{23D7D9DD-68FD-4C31-868F-0DFD398B48C3}" srcOrd="7" destOrd="0" presId="urn:microsoft.com/office/officeart/2005/8/layout/chevron2"/>
    <dgm:cxn modelId="{2DC4C7A1-375D-4F03-BF45-35BB7C471E3C}" type="presParOf" srcId="{4DC03727-0C3B-4302-BA83-1BDBDCC605AE}" destId="{41005A95-2C90-4E75-9804-8B1397CA52D3}" srcOrd="8" destOrd="0" presId="urn:microsoft.com/office/officeart/2005/8/layout/chevron2"/>
    <dgm:cxn modelId="{2421EBB7-2FD7-4B0F-869A-B79DFA007F0F}" type="presParOf" srcId="{41005A95-2C90-4E75-9804-8B1397CA52D3}" destId="{1B21F7D4-0244-461F-ABB6-1E3E2FC0DBF8}" srcOrd="0" destOrd="0" presId="urn:microsoft.com/office/officeart/2005/8/layout/chevron2"/>
    <dgm:cxn modelId="{C825241D-0179-407C-BDBC-881A2996143C}" type="presParOf" srcId="{41005A95-2C90-4E75-9804-8B1397CA52D3}" destId="{4487FDCD-54E2-4B88-98D2-DE2DDBFF724D}" srcOrd="1" destOrd="0" presId="urn:microsoft.com/office/officeart/2005/8/layout/chevron2"/>
    <dgm:cxn modelId="{AE3AB316-FC4A-41AD-A479-77C1B65F4F7D}" type="presParOf" srcId="{4DC03727-0C3B-4302-BA83-1BDBDCC605AE}" destId="{4A178B42-DD23-468D-899C-4781F29AAA58}" srcOrd="9" destOrd="0" presId="urn:microsoft.com/office/officeart/2005/8/layout/chevron2"/>
    <dgm:cxn modelId="{C2C30BE6-9140-4394-A3BA-8E021DEE5938}" type="presParOf" srcId="{4DC03727-0C3B-4302-BA83-1BDBDCC605AE}" destId="{2A8B7C28-604D-43D7-B289-B30CD5D5A075}" srcOrd="10" destOrd="0" presId="urn:microsoft.com/office/officeart/2005/8/layout/chevron2"/>
    <dgm:cxn modelId="{7DAC7DC3-8FBF-496A-A55F-6D155FCAB24D}" type="presParOf" srcId="{2A8B7C28-604D-43D7-B289-B30CD5D5A075}" destId="{35604BBF-7076-412F-B5E0-4D60F3116828}" srcOrd="0" destOrd="0" presId="urn:microsoft.com/office/officeart/2005/8/layout/chevron2"/>
    <dgm:cxn modelId="{55C635AA-AC64-49CF-87FD-DAE52C29EAFF}" type="presParOf" srcId="{2A8B7C28-604D-43D7-B289-B30CD5D5A075}" destId="{CB2BF6C9-C0BC-4902-B7D2-01DF969601C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D713F-231F-4BCB-B1CB-FCB1507DA405}"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3A5D59F9-A70D-42DA-936B-9A4C8F6B173A}">
      <dgm:prSet phldrT="[Text]" custT="1"/>
      <dgm:spPr/>
      <dgm:t>
        <a:bodyPr/>
        <a:lstStyle/>
        <a:p>
          <a:r>
            <a:rPr lang="en-US" sz="1100" dirty="0">
              <a:latin typeface="+mn-lt"/>
            </a:rPr>
            <a:t>Early Boot</a:t>
          </a:r>
        </a:p>
      </dgm:t>
    </dgm:pt>
    <dgm:pt modelId="{FE149DE0-F42F-47CF-9992-8EE53EC69860}" type="parTrans" cxnId="{9917D345-B749-4390-A389-B5D82F007407}">
      <dgm:prSet/>
      <dgm:spPr/>
      <dgm:t>
        <a:bodyPr/>
        <a:lstStyle/>
        <a:p>
          <a:endParaRPr lang="en-US"/>
        </a:p>
      </dgm:t>
    </dgm:pt>
    <dgm:pt modelId="{E50E78B5-1B2C-41C0-9BBE-C5DBDB43C8B5}" type="sibTrans" cxnId="{9917D345-B749-4390-A389-B5D82F007407}">
      <dgm:prSet/>
      <dgm:spPr/>
      <dgm:t>
        <a:bodyPr/>
        <a:lstStyle/>
        <a:p>
          <a:endParaRPr lang="en-US"/>
        </a:p>
      </dgm:t>
    </dgm:pt>
    <dgm:pt modelId="{0879C329-ACA7-44E6-AC70-7A4B8878076B}">
      <dgm:prSet phldrT="[Text]"/>
      <dgm:spPr/>
      <dgm:t>
        <a:bodyPr/>
        <a:lstStyle/>
        <a:p>
          <a:r>
            <a:rPr lang="en-US" dirty="0">
              <a:latin typeface="+mn-lt"/>
            </a:rPr>
            <a:t>Load Kernel into RAM</a:t>
          </a:r>
        </a:p>
      </dgm:t>
    </dgm:pt>
    <dgm:pt modelId="{4A6AF423-263B-4770-964F-2F8CC8B95479}" type="parTrans" cxnId="{2B4829D4-83E8-4FF7-BDA9-DFF02A9A2DCF}">
      <dgm:prSet/>
      <dgm:spPr/>
      <dgm:t>
        <a:bodyPr/>
        <a:lstStyle/>
        <a:p>
          <a:endParaRPr lang="en-US"/>
        </a:p>
      </dgm:t>
    </dgm:pt>
    <dgm:pt modelId="{C2B414A9-7229-48CA-865B-02B38DBD2075}" type="sibTrans" cxnId="{2B4829D4-83E8-4FF7-BDA9-DFF02A9A2DCF}">
      <dgm:prSet/>
      <dgm:spPr/>
      <dgm:t>
        <a:bodyPr/>
        <a:lstStyle/>
        <a:p>
          <a:endParaRPr lang="en-US"/>
        </a:p>
      </dgm:t>
    </dgm:pt>
    <dgm:pt modelId="{ACAAA43B-96EC-4037-9D96-44C9C07DA18B}">
      <dgm:prSet phldrT="[Text]"/>
      <dgm:spPr/>
      <dgm:t>
        <a:bodyPr/>
        <a:lstStyle/>
        <a:p>
          <a:r>
            <a:rPr lang="en-US" dirty="0">
              <a:latin typeface="+mn-lt"/>
              <a:ea typeface="Fantasque Sans Mono" panose="020B0609020204030204" pitchFamily="49" charset="0"/>
            </a:rPr>
            <a:t>Start kernel</a:t>
          </a:r>
        </a:p>
      </dgm:t>
    </dgm:pt>
    <dgm:pt modelId="{BF94679D-C4A8-4AB6-936D-3CCED1A0BCD3}" type="parTrans" cxnId="{E3EE315B-634D-487D-93FC-CBE2CB0174B2}">
      <dgm:prSet/>
      <dgm:spPr/>
      <dgm:t>
        <a:bodyPr/>
        <a:lstStyle/>
        <a:p>
          <a:endParaRPr lang="en-US"/>
        </a:p>
      </dgm:t>
    </dgm:pt>
    <dgm:pt modelId="{7DFB69DE-4EBC-4573-94FF-C3A6049023E2}" type="sibTrans" cxnId="{E3EE315B-634D-487D-93FC-CBE2CB0174B2}">
      <dgm:prSet/>
      <dgm:spPr/>
      <dgm:t>
        <a:bodyPr/>
        <a:lstStyle/>
        <a:p>
          <a:endParaRPr lang="en-US"/>
        </a:p>
      </dgm:t>
    </dgm:pt>
    <dgm:pt modelId="{B8784653-E904-49B2-89B1-0E797C1A3E88}">
      <dgm:prSet phldrT="[Text]"/>
      <dgm:spPr/>
      <dgm:t>
        <a:bodyPr/>
        <a:lstStyle/>
        <a:p>
          <a:r>
            <a:rPr lang="en-US" dirty="0">
              <a:latin typeface="+mn-lt"/>
              <a:ea typeface="Fantasque Sans Mono" panose="020B0609020204030204" pitchFamily="49" charset="0"/>
            </a:rPr>
            <a:t>Userland </a:t>
          </a:r>
        </a:p>
      </dgm:t>
    </dgm:pt>
    <dgm:pt modelId="{7E3EA612-8800-41AA-B7F0-7D6EDA7B7B9B}" type="parTrans" cxnId="{8AA3A770-1B12-4AC0-A0E7-0F6D51F9B530}">
      <dgm:prSet/>
      <dgm:spPr/>
      <dgm:t>
        <a:bodyPr/>
        <a:lstStyle/>
        <a:p>
          <a:endParaRPr lang="en-US"/>
        </a:p>
      </dgm:t>
    </dgm:pt>
    <dgm:pt modelId="{75ECFCB0-3627-4B59-BF0E-F6714BC3E5EC}" type="sibTrans" cxnId="{8AA3A770-1B12-4AC0-A0E7-0F6D51F9B530}">
      <dgm:prSet/>
      <dgm:spPr/>
      <dgm:t>
        <a:bodyPr/>
        <a:lstStyle/>
        <a:p>
          <a:endParaRPr lang="en-US"/>
        </a:p>
      </dgm:t>
    </dgm:pt>
    <dgm:pt modelId="{B6FA7B36-5C5B-472A-9D58-4AD889975BF7}">
      <dgm:prSet phldrT="[Text]"/>
      <dgm:spPr/>
      <dgm:t>
        <a:bodyPr/>
        <a:lstStyle/>
        <a:p>
          <a:r>
            <a:rPr lang="en-US" dirty="0">
              <a:latin typeface="+mn-lt"/>
              <a:ea typeface="Fantasque Sans Mono" panose="020B0609020204030204" pitchFamily="49" charset="0"/>
            </a:rPr>
            <a:t>Kernel has to wake up (or re-wake) devices it wants. It can’t make any guarantees. </a:t>
          </a:r>
        </a:p>
      </dgm:t>
    </dgm:pt>
    <dgm:pt modelId="{08F83122-F395-40D2-ADF0-013F4A95760C}" type="parTrans" cxnId="{6223BB36-83B5-4681-8D9D-D30A7BED65A8}">
      <dgm:prSet/>
      <dgm:spPr/>
      <dgm:t>
        <a:bodyPr/>
        <a:lstStyle/>
        <a:p>
          <a:endParaRPr lang="en-US"/>
        </a:p>
      </dgm:t>
    </dgm:pt>
    <dgm:pt modelId="{761B9D7D-CD8D-450B-975F-EF14B0519FA6}" type="sibTrans" cxnId="{6223BB36-83B5-4681-8D9D-D30A7BED65A8}">
      <dgm:prSet/>
      <dgm:spPr/>
      <dgm:t>
        <a:bodyPr/>
        <a:lstStyle/>
        <a:p>
          <a:endParaRPr lang="en-US"/>
        </a:p>
      </dgm:t>
    </dgm:pt>
    <dgm:pt modelId="{5BCB1A0C-6CEB-4F49-A0F0-789BD801D5F4}">
      <dgm:prSet phldrT="[Text]"/>
      <dgm:spPr/>
      <dgm:t>
        <a:bodyPr/>
        <a:lstStyle/>
        <a:p>
          <a:r>
            <a:rPr lang="en-US" dirty="0">
              <a:latin typeface="+mn-lt"/>
            </a:rPr>
            <a:t>U-Boot</a:t>
          </a:r>
        </a:p>
      </dgm:t>
    </dgm:pt>
    <dgm:pt modelId="{A5496F80-AD07-43EE-850E-E52408885A38}" type="parTrans" cxnId="{0FB27C5D-3591-49F4-BFFD-3517FB2335B0}">
      <dgm:prSet/>
      <dgm:spPr/>
      <dgm:t>
        <a:bodyPr/>
        <a:lstStyle/>
        <a:p>
          <a:endParaRPr lang="en-US"/>
        </a:p>
      </dgm:t>
    </dgm:pt>
    <dgm:pt modelId="{6E53A343-6742-43EB-BEFC-5B173370D5E3}" type="sibTrans" cxnId="{0FB27C5D-3591-49F4-BFFD-3517FB2335B0}">
      <dgm:prSet/>
      <dgm:spPr/>
      <dgm:t>
        <a:bodyPr/>
        <a:lstStyle/>
        <a:p>
          <a:endParaRPr lang="en-US"/>
        </a:p>
      </dgm:t>
    </dgm:pt>
    <dgm:pt modelId="{68D15F83-888C-4083-95BE-37CE676AA8DE}">
      <dgm:prSet phldrT="[Text]"/>
      <dgm:spPr/>
      <dgm:t>
        <a:bodyPr/>
        <a:lstStyle/>
        <a:p>
          <a:r>
            <a:rPr lang="en-US" dirty="0">
              <a:latin typeface="+mn-lt"/>
            </a:rPr>
            <a:t>Early UART/network wakeup is likely here.</a:t>
          </a:r>
        </a:p>
      </dgm:t>
    </dgm:pt>
    <dgm:pt modelId="{5278CAFB-C337-47C7-BCFD-5175D5C7CAAF}" type="parTrans" cxnId="{995DA5AA-9B86-4EAB-A4D2-98ADE26C3296}">
      <dgm:prSet/>
      <dgm:spPr/>
      <dgm:t>
        <a:bodyPr/>
        <a:lstStyle/>
        <a:p>
          <a:endParaRPr lang="en-US"/>
        </a:p>
      </dgm:t>
    </dgm:pt>
    <dgm:pt modelId="{A3A98141-D128-4112-9D5B-B16D5E106E17}" type="sibTrans" cxnId="{995DA5AA-9B86-4EAB-A4D2-98ADE26C3296}">
      <dgm:prSet/>
      <dgm:spPr/>
      <dgm:t>
        <a:bodyPr/>
        <a:lstStyle/>
        <a:p>
          <a:endParaRPr lang="en-US"/>
        </a:p>
      </dgm:t>
    </dgm:pt>
    <dgm:pt modelId="{0220CCD9-E725-45E1-8CC0-5BBAEEB749D1}">
      <dgm:prSet phldrT="[Text]" custT="1"/>
      <dgm:spPr/>
      <dgm:t>
        <a:bodyPr/>
        <a:lstStyle/>
        <a:p>
          <a:r>
            <a:rPr lang="en-US" sz="1200" dirty="0">
              <a:latin typeface="+mn-lt"/>
            </a:rPr>
            <a:t>Does signature checking of early boot image</a:t>
          </a:r>
        </a:p>
      </dgm:t>
    </dgm:pt>
    <dgm:pt modelId="{F8E4BD4D-6140-4B71-8CCD-6BD436118D80}" type="parTrans" cxnId="{676116C0-C228-4DBC-AA8A-8F591BB38208}">
      <dgm:prSet/>
      <dgm:spPr/>
      <dgm:t>
        <a:bodyPr/>
        <a:lstStyle/>
        <a:p>
          <a:endParaRPr lang="en-US"/>
        </a:p>
      </dgm:t>
    </dgm:pt>
    <dgm:pt modelId="{D8E3A55D-D33B-4AEF-8EFF-2C0BBC0C3871}" type="sibTrans" cxnId="{676116C0-C228-4DBC-AA8A-8F591BB38208}">
      <dgm:prSet/>
      <dgm:spPr/>
      <dgm:t>
        <a:bodyPr/>
        <a:lstStyle/>
        <a:p>
          <a:endParaRPr lang="en-US"/>
        </a:p>
      </dgm:t>
    </dgm:pt>
    <dgm:pt modelId="{F73C4B7E-ACFB-407D-B544-89D153793854}">
      <dgm:prSet phldrT="[Text]" custT="1"/>
      <dgm:spPr/>
      <dgm:t>
        <a:bodyPr/>
        <a:lstStyle/>
        <a:p>
          <a:r>
            <a:rPr lang="en-US" sz="1200" dirty="0">
              <a:latin typeface="+mn-lt"/>
            </a:rPr>
            <a:t>Probably SoC vendor provided</a:t>
          </a:r>
        </a:p>
      </dgm:t>
    </dgm:pt>
    <dgm:pt modelId="{FB2F42D0-9D3F-4D47-9C30-80EF3359003E}" type="parTrans" cxnId="{8E1F74B4-BFF8-4384-9C04-A422DE9531E4}">
      <dgm:prSet/>
      <dgm:spPr/>
      <dgm:t>
        <a:bodyPr/>
        <a:lstStyle/>
        <a:p>
          <a:endParaRPr lang="en-US"/>
        </a:p>
      </dgm:t>
    </dgm:pt>
    <dgm:pt modelId="{209681DA-9312-4D92-B2C8-50E141B9F2EE}" type="sibTrans" cxnId="{8E1F74B4-BFF8-4384-9C04-A422DE9531E4}">
      <dgm:prSet/>
      <dgm:spPr/>
      <dgm:t>
        <a:bodyPr/>
        <a:lstStyle/>
        <a:p>
          <a:endParaRPr lang="en-US"/>
        </a:p>
      </dgm:t>
    </dgm:pt>
    <dgm:pt modelId="{7BDB7EB7-FED4-49CA-A936-390BAA8A2067}">
      <dgm:prSet phldrT="[Text]"/>
      <dgm:spPr/>
      <dgm:t>
        <a:bodyPr/>
        <a:lstStyle/>
        <a:p>
          <a:r>
            <a:rPr lang="en-US" dirty="0">
              <a:latin typeface="+mn-lt"/>
            </a:rPr>
            <a:t>Some devices are dumb and load multiple kernels until one fails or they run out</a:t>
          </a:r>
        </a:p>
      </dgm:t>
    </dgm:pt>
    <dgm:pt modelId="{8401086B-AAEF-4E9F-BD10-7F2AC4E701D5}" type="parTrans" cxnId="{940EDF92-0552-443B-BAD2-1D97F931E909}">
      <dgm:prSet/>
      <dgm:spPr/>
      <dgm:t>
        <a:bodyPr/>
        <a:lstStyle/>
        <a:p>
          <a:endParaRPr lang="en-US"/>
        </a:p>
      </dgm:t>
    </dgm:pt>
    <dgm:pt modelId="{AE63274B-0A75-4C2E-A2A5-43460F8B574C}" type="sibTrans" cxnId="{940EDF92-0552-443B-BAD2-1D97F931E909}">
      <dgm:prSet/>
      <dgm:spPr/>
      <dgm:t>
        <a:bodyPr/>
        <a:lstStyle/>
        <a:p>
          <a:endParaRPr lang="en-US"/>
        </a:p>
      </dgm:t>
    </dgm:pt>
    <dgm:pt modelId="{C3462379-9C31-4C3B-8AFA-A0D91D17B06C}">
      <dgm:prSet phldrT="[Text]"/>
      <dgm:spPr/>
      <dgm:t>
        <a:bodyPr/>
        <a:lstStyle/>
        <a:p>
          <a:r>
            <a:rPr lang="en-US" dirty="0">
              <a:latin typeface="+mn-lt"/>
            </a:rPr>
            <a:t>U-Boot is really running a script here.</a:t>
          </a:r>
        </a:p>
      </dgm:t>
    </dgm:pt>
    <dgm:pt modelId="{A6F9BDB9-2875-438B-88D6-DD252CD6BC39}" type="parTrans" cxnId="{87775C7C-B77D-412D-9AD3-C7F20BB1CE50}">
      <dgm:prSet/>
      <dgm:spPr/>
      <dgm:t>
        <a:bodyPr/>
        <a:lstStyle/>
        <a:p>
          <a:endParaRPr lang="en-US"/>
        </a:p>
      </dgm:t>
    </dgm:pt>
    <dgm:pt modelId="{D518EC67-11C1-474C-9A89-1B1BFCC5547A}" type="sibTrans" cxnId="{87775C7C-B77D-412D-9AD3-C7F20BB1CE50}">
      <dgm:prSet/>
      <dgm:spPr/>
      <dgm:t>
        <a:bodyPr/>
        <a:lstStyle/>
        <a:p>
          <a:endParaRPr lang="en-US"/>
        </a:p>
      </dgm:t>
    </dgm:pt>
    <dgm:pt modelId="{2D68ED50-7EA1-434A-9C35-1477D42C3697}">
      <dgm:prSet phldrT="[Text]"/>
      <dgm:spPr/>
      <dgm:t>
        <a:bodyPr/>
        <a:lstStyle/>
        <a:p>
          <a:r>
            <a:rPr lang="en-US" dirty="0">
              <a:latin typeface="+mn-lt"/>
              <a:ea typeface="Fantasque Sans Mono" panose="020B0609020204030204" pitchFamily="49" charset="0"/>
            </a:rPr>
            <a:t>Home of the party. </a:t>
          </a:r>
        </a:p>
      </dgm:t>
    </dgm:pt>
    <dgm:pt modelId="{CFCAF4F7-911D-4E4B-983D-4EFEED6CFA56}" type="parTrans" cxnId="{8E0E0D82-7B26-43E2-9055-23B3A8FDBF62}">
      <dgm:prSet/>
      <dgm:spPr/>
      <dgm:t>
        <a:bodyPr/>
        <a:lstStyle/>
        <a:p>
          <a:endParaRPr lang="en-US"/>
        </a:p>
      </dgm:t>
    </dgm:pt>
    <dgm:pt modelId="{2F970EF2-EBB5-4AF9-80B2-1031B5964DA0}" type="sibTrans" cxnId="{8E0E0D82-7B26-43E2-9055-23B3A8FDBF62}">
      <dgm:prSet/>
      <dgm:spPr/>
      <dgm:t>
        <a:bodyPr/>
        <a:lstStyle/>
        <a:p>
          <a:endParaRPr lang="en-US"/>
        </a:p>
      </dgm:t>
    </dgm:pt>
    <dgm:pt modelId="{A897FE59-CFBD-46AC-9AE4-383873210129}">
      <dgm:prSet phldrT="[Text]"/>
      <dgm:spPr/>
      <dgm:t>
        <a:bodyPr/>
        <a:lstStyle/>
        <a:p>
          <a:r>
            <a:rPr lang="en-US" dirty="0">
              <a:latin typeface="+mn-lt"/>
              <a:ea typeface="Fantasque Sans Mono" panose="020B0609020204030204" pitchFamily="49" charset="0"/>
            </a:rPr>
            <a:t>Where the fun attacks are</a:t>
          </a:r>
        </a:p>
      </dgm:t>
    </dgm:pt>
    <dgm:pt modelId="{FB22AE1B-9A90-4BB2-937C-9F772E1DAB1C}" type="parTrans" cxnId="{527A634A-6B7A-4345-8067-29F2851FFBAC}">
      <dgm:prSet/>
      <dgm:spPr/>
      <dgm:t>
        <a:bodyPr/>
        <a:lstStyle/>
        <a:p>
          <a:endParaRPr lang="en-US"/>
        </a:p>
      </dgm:t>
    </dgm:pt>
    <dgm:pt modelId="{CF63DCE4-AD0B-47CB-B161-281526EBBD21}" type="sibTrans" cxnId="{527A634A-6B7A-4345-8067-29F2851FFBAC}">
      <dgm:prSet/>
      <dgm:spPr/>
      <dgm:t>
        <a:bodyPr/>
        <a:lstStyle/>
        <a:p>
          <a:endParaRPr lang="en-US"/>
        </a:p>
      </dgm:t>
    </dgm:pt>
    <dgm:pt modelId="{09E71C6A-53C6-4AEF-B486-1058ADC82CAB}">
      <dgm:prSet phldrT="[Text]" custT="1"/>
      <dgm:spPr/>
      <dgm:t>
        <a:bodyPr/>
        <a:lstStyle/>
        <a:p>
          <a:r>
            <a:rPr lang="en-US" sz="1100" dirty="0">
              <a:latin typeface="+mn-lt"/>
            </a:rPr>
            <a:t>DFU Check</a:t>
          </a:r>
        </a:p>
      </dgm:t>
    </dgm:pt>
    <dgm:pt modelId="{36B0507C-2819-4569-83C8-E5E492D5482C}" type="parTrans" cxnId="{ED41226A-012F-47A8-9E5E-E7082AA5380A}">
      <dgm:prSet/>
      <dgm:spPr/>
      <dgm:t>
        <a:bodyPr/>
        <a:lstStyle/>
        <a:p>
          <a:endParaRPr lang="en-US"/>
        </a:p>
      </dgm:t>
    </dgm:pt>
    <dgm:pt modelId="{724E9C60-F906-4291-8B1C-E0D6ABD47C84}" type="sibTrans" cxnId="{ED41226A-012F-47A8-9E5E-E7082AA5380A}">
      <dgm:prSet/>
      <dgm:spPr/>
      <dgm:t>
        <a:bodyPr/>
        <a:lstStyle/>
        <a:p>
          <a:endParaRPr lang="en-US"/>
        </a:p>
      </dgm:t>
    </dgm:pt>
    <dgm:pt modelId="{53DA18CE-143F-4644-AD16-24E7DA1F2A6D}">
      <dgm:prSet phldrT="[Text]" custT="1"/>
      <dgm:spPr/>
      <dgm:t>
        <a:bodyPr/>
        <a:lstStyle/>
        <a:p>
          <a:r>
            <a:rPr lang="en-US" sz="1600" dirty="0">
              <a:latin typeface="+mn-lt"/>
            </a:rPr>
            <a:t>First chance to load fresh code onto device, use for bootstrapping and recovery</a:t>
          </a:r>
        </a:p>
      </dgm:t>
    </dgm:pt>
    <dgm:pt modelId="{5FE89914-7A83-45D3-AC65-E71C7CBC875A}" type="parTrans" cxnId="{C99A4E76-E302-4A28-9087-B6E15BD53CAE}">
      <dgm:prSet/>
      <dgm:spPr/>
      <dgm:t>
        <a:bodyPr/>
        <a:lstStyle/>
        <a:p>
          <a:endParaRPr lang="en-US"/>
        </a:p>
      </dgm:t>
    </dgm:pt>
    <dgm:pt modelId="{478F9CC2-1D4C-439E-8DBD-2E48000331B6}" type="sibTrans" cxnId="{C99A4E76-E302-4A28-9087-B6E15BD53CAE}">
      <dgm:prSet/>
      <dgm:spPr/>
      <dgm:t>
        <a:bodyPr/>
        <a:lstStyle/>
        <a:p>
          <a:endParaRPr lang="en-US"/>
        </a:p>
      </dgm:t>
    </dgm:pt>
    <dgm:pt modelId="{4DC03727-0C3B-4302-BA83-1BDBDCC605AE}" type="pres">
      <dgm:prSet presAssocID="{D67D713F-231F-4BCB-B1CB-FCB1507DA405}" presName="linearFlow" presStyleCnt="0">
        <dgm:presLayoutVars>
          <dgm:dir/>
          <dgm:animLvl val="lvl"/>
          <dgm:resizeHandles val="exact"/>
        </dgm:presLayoutVars>
      </dgm:prSet>
      <dgm:spPr/>
    </dgm:pt>
    <dgm:pt modelId="{35B04A75-C101-4B39-A29B-C00012301726}" type="pres">
      <dgm:prSet presAssocID="{09E71C6A-53C6-4AEF-B486-1058ADC82CAB}" presName="composite" presStyleCnt="0"/>
      <dgm:spPr/>
    </dgm:pt>
    <dgm:pt modelId="{B7DBF6C1-83E9-405E-A5E7-A017BCDD0DC6}" type="pres">
      <dgm:prSet presAssocID="{09E71C6A-53C6-4AEF-B486-1058ADC82CAB}" presName="parentText" presStyleLbl="alignNode1" presStyleIdx="0" presStyleCnt="6">
        <dgm:presLayoutVars>
          <dgm:chMax val="1"/>
          <dgm:bulletEnabled val="1"/>
        </dgm:presLayoutVars>
      </dgm:prSet>
      <dgm:spPr/>
    </dgm:pt>
    <dgm:pt modelId="{6ED82F3D-A4A3-44ED-92E2-9CEEEBB416F2}" type="pres">
      <dgm:prSet presAssocID="{09E71C6A-53C6-4AEF-B486-1058ADC82CAB}" presName="descendantText" presStyleLbl="alignAcc1" presStyleIdx="0" presStyleCnt="6">
        <dgm:presLayoutVars>
          <dgm:bulletEnabled val="1"/>
        </dgm:presLayoutVars>
      </dgm:prSet>
      <dgm:spPr/>
    </dgm:pt>
    <dgm:pt modelId="{E5339760-4AFE-41F8-AD0B-5447DC1D1B00}" type="pres">
      <dgm:prSet presAssocID="{724E9C60-F906-4291-8B1C-E0D6ABD47C84}" presName="sp" presStyleCnt="0"/>
      <dgm:spPr/>
    </dgm:pt>
    <dgm:pt modelId="{86208F12-DC10-4442-BD99-5B08C2D047C8}" type="pres">
      <dgm:prSet presAssocID="{3A5D59F9-A70D-42DA-936B-9A4C8F6B173A}" presName="composite" presStyleCnt="0"/>
      <dgm:spPr/>
    </dgm:pt>
    <dgm:pt modelId="{0EB7799D-C34C-486C-BC62-338E5981AFA5}" type="pres">
      <dgm:prSet presAssocID="{3A5D59F9-A70D-42DA-936B-9A4C8F6B173A}" presName="parentText" presStyleLbl="alignNode1" presStyleIdx="1" presStyleCnt="6">
        <dgm:presLayoutVars>
          <dgm:chMax val="1"/>
          <dgm:bulletEnabled val="1"/>
        </dgm:presLayoutVars>
      </dgm:prSet>
      <dgm:spPr/>
    </dgm:pt>
    <dgm:pt modelId="{93DFE981-FD19-4D78-94AB-2ED6EEC078DC}" type="pres">
      <dgm:prSet presAssocID="{3A5D59F9-A70D-42DA-936B-9A4C8F6B173A}" presName="descendantText" presStyleLbl="alignAcc1" presStyleIdx="1" presStyleCnt="6">
        <dgm:presLayoutVars>
          <dgm:bulletEnabled val="1"/>
        </dgm:presLayoutVars>
      </dgm:prSet>
      <dgm:spPr/>
    </dgm:pt>
    <dgm:pt modelId="{9C1C3EF4-F7EB-4973-BF9F-268DB8FF8E07}" type="pres">
      <dgm:prSet presAssocID="{E50E78B5-1B2C-41C0-9BBE-C5DBDB43C8B5}" presName="sp" presStyleCnt="0"/>
      <dgm:spPr/>
    </dgm:pt>
    <dgm:pt modelId="{E9F48E0E-70B4-40DA-A9AC-19B0E160D0EA}" type="pres">
      <dgm:prSet presAssocID="{5BCB1A0C-6CEB-4F49-A0F0-789BD801D5F4}" presName="composite" presStyleCnt="0"/>
      <dgm:spPr/>
    </dgm:pt>
    <dgm:pt modelId="{891BB231-8230-44B7-94C0-B89B4BC474FF}" type="pres">
      <dgm:prSet presAssocID="{5BCB1A0C-6CEB-4F49-A0F0-789BD801D5F4}" presName="parentText" presStyleLbl="alignNode1" presStyleIdx="2" presStyleCnt="6">
        <dgm:presLayoutVars>
          <dgm:chMax val="1"/>
          <dgm:bulletEnabled val="1"/>
        </dgm:presLayoutVars>
      </dgm:prSet>
      <dgm:spPr/>
    </dgm:pt>
    <dgm:pt modelId="{3A205E8F-B950-44D4-B8A7-0774528D017E}" type="pres">
      <dgm:prSet presAssocID="{5BCB1A0C-6CEB-4F49-A0F0-789BD801D5F4}" presName="descendantText" presStyleLbl="alignAcc1" presStyleIdx="2" presStyleCnt="6">
        <dgm:presLayoutVars>
          <dgm:bulletEnabled val="1"/>
        </dgm:presLayoutVars>
      </dgm:prSet>
      <dgm:spPr/>
    </dgm:pt>
    <dgm:pt modelId="{6A47B6E2-0C98-4E9D-9AB2-A671F3ECEEF6}" type="pres">
      <dgm:prSet presAssocID="{6E53A343-6742-43EB-BEFC-5B173370D5E3}" presName="sp" presStyleCnt="0"/>
      <dgm:spPr/>
    </dgm:pt>
    <dgm:pt modelId="{52B8B3DC-D6C9-41AD-8268-F60CDE8F0BC7}" type="pres">
      <dgm:prSet presAssocID="{0879C329-ACA7-44E6-AC70-7A4B8878076B}" presName="composite" presStyleCnt="0"/>
      <dgm:spPr/>
    </dgm:pt>
    <dgm:pt modelId="{FCDCD8DB-B844-4918-BB56-A11B1879B091}" type="pres">
      <dgm:prSet presAssocID="{0879C329-ACA7-44E6-AC70-7A4B8878076B}" presName="parentText" presStyleLbl="alignNode1" presStyleIdx="3" presStyleCnt="6">
        <dgm:presLayoutVars>
          <dgm:chMax val="1"/>
          <dgm:bulletEnabled val="1"/>
        </dgm:presLayoutVars>
      </dgm:prSet>
      <dgm:spPr/>
    </dgm:pt>
    <dgm:pt modelId="{C86564C0-BCD7-4666-8617-2A0F4C072F6E}" type="pres">
      <dgm:prSet presAssocID="{0879C329-ACA7-44E6-AC70-7A4B8878076B}" presName="descendantText" presStyleLbl="alignAcc1" presStyleIdx="3" presStyleCnt="6">
        <dgm:presLayoutVars>
          <dgm:bulletEnabled val="1"/>
        </dgm:presLayoutVars>
      </dgm:prSet>
      <dgm:spPr/>
    </dgm:pt>
    <dgm:pt modelId="{23D7D9DD-68FD-4C31-868F-0DFD398B48C3}" type="pres">
      <dgm:prSet presAssocID="{C2B414A9-7229-48CA-865B-02B38DBD2075}" presName="sp" presStyleCnt="0"/>
      <dgm:spPr/>
    </dgm:pt>
    <dgm:pt modelId="{41005A95-2C90-4E75-9804-8B1397CA52D3}" type="pres">
      <dgm:prSet presAssocID="{ACAAA43B-96EC-4037-9D96-44C9C07DA18B}" presName="composite" presStyleCnt="0"/>
      <dgm:spPr/>
    </dgm:pt>
    <dgm:pt modelId="{1B21F7D4-0244-461F-ABB6-1E3E2FC0DBF8}" type="pres">
      <dgm:prSet presAssocID="{ACAAA43B-96EC-4037-9D96-44C9C07DA18B}" presName="parentText" presStyleLbl="alignNode1" presStyleIdx="4" presStyleCnt="6">
        <dgm:presLayoutVars>
          <dgm:chMax val="1"/>
          <dgm:bulletEnabled val="1"/>
        </dgm:presLayoutVars>
      </dgm:prSet>
      <dgm:spPr/>
    </dgm:pt>
    <dgm:pt modelId="{4487FDCD-54E2-4B88-98D2-DE2DDBFF724D}" type="pres">
      <dgm:prSet presAssocID="{ACAAA43B-96EC-4037-9D96-44C9C07DA18B}" presName="descendantText" presStyleLbl="alignAcc1" presStyleIdx="4" presStyleCnt="6">
        <dgm:presLayoutVars>
          <dgm:bulletEnabled val="1"/>
        </dgm:presLayoutVars>
      </dgm:prSet>
      <dgm:spPr/>
    </dgm:pt>
    <dgm:pt modelId="{4A178B42-DD23-468D-899C-4781F29AAA58}" type="pres">
      <dgm:prSet presAssocID="{7DFB69DE-4EBC-4573-94FF-C3A6049023E2}" presName="sp" presStyleCnt="0"/>
      <dgm:spPr/>
    </dgm:pt>
    <dgm:pt modelId="{2A8B7C28-604D-43D7-B289-B30CD5D5A075}" type="pres">
      <dgm:prSet presAssocID="{B8784653-E904-49B2-89B1-0E797C1A3E88}" presName="composite" presStyleCnt="0"/>
      <dgm:spPr/>
    </dgm:pt>
    <dgm:pt modelId="{35604BBF-7076-412F-B5E0-4D60F3116828}" type="pres">
      <dgm:prSet presAssocID="{B8784653-E904-49B2-89B1-0E797C1A3E88}" presName="parentText" presStyleLbl="alignNode1" presStyleIdx="5" presStyleCnt="6">
        <dgm:presLayoutVars>
          <dgm:chMax val="1"/>
          <dgm:bulletEnabled val="1"/>
        </dgm:presLayoutVars>
      </dgm:prSet>
      <dgm:spPr/>
    </dgm:pt>
    <dgm:pt modelId="{CB2BF6C9-C0BC-4902-B7D2-01DF969601C9}" type="pres">
      <dgm:prSet presAssocID="{B8784653-E904-49B2-89B1-0E797C1A3E88}" presName="descendantText" presStyleLbl="alignAcc1" presStyleIdx="5" presStyleCnt="6">
        <dgm:presLayoutVars>
          <dgm:bulletEnabled val="1"/>
        </dgm:presLayoutVars>
      </dgm:prSet>
      <dgm:spPr/>
    </dgm:pt>
  </dgm:ptLst>
  <dgm:cxnLst>
    <dgm:cxn modelId="{CF18180D-AB93-4680-8C8A-B75ED3DE5A1F}" type="presOf" srcId="{53DA18CE-143F-4644-AD16-24E7DA1F2A6D}" destId="{6ED82F3D-A4A3-44ED-92E2-9CEEEBB416F2}" srcOrd="0" destOrd="0" presId="urn:microsoft.com/office/officeart/2005/8/layout/chevron2"/>
    <dgm:cxn modelId="{CCBE310D-2729-42E8-9C30-258C6ADBF181}" type="presOf" srcId="{0220CCD9-E725-45E1-8CC0-5BBAEEB749D1}" destId="{93DFE981-FD19-4D78-94AB-2ED6EEC078DC}" srcOrd="0" destOrd="0" presId="urn:microsoft.com/office/officeart/2005/8/layout/chevron2"/>
    <dgm:cxn modelId="{5CCA2517-83AC-4402-B75D-8591B4081888}" type="presOf" srcId="{ACAAA43B-96EC-4037-9D96-44C9C07DA18B}" destId="{1B21F7D4-0244-461F-ABB6-1E3E2FC0DBF8}" srcOrd="0" destOrd="0" presId="urn:microsoft.com/office/officeart/2005/8/layout/chevron2"/>
    <dgm:cxn modelId="{A94E8D17-3EAB-4841-B57E-FE4BC66B5C46}" type="presOf" srcId="{F73C4B7E-ACFB-407D-B544-89D153793854}" destId="{93DFE981-FD19-4D78-94AB-2ED6EEC078DC}" srcOrd="0" destOrd="1" presId="urn:microsoft.com/office/officeart/2005/8/layout/chevron2"/>
    <dgm:cxn modelId="{F238A12B-C482-4BBF-9DA5-B41BB544CC10}" type="presOf" srcId="{C3462379-9C31-4C3B-8AFA-A0D91D17B06C}" destId="{C86564C0-BCD7-4666-8617-2A0F4C072F6E}" srcOrd="0" destOrd="1" presId="urn:microsoft.com/office/officeart/2005/8/layout/chevron2"/>
    <dgm:cxn modelId="{F9151B2C-69C9-49EB-BEDF-142C997F1EF5}" type="presOf" srcId="{2D68ED50-7EA1-434A-9C35-1477D42C3697}" destId="{CB2BF6C9-C0BC-4902-B7D2-01DF969601C9}" srcOrd="0" destOrd="0" presId="urn:microsoft.com/office/officeart/2005/8/layout/chevron2"/>
    <dgm:cxn modelId="{FA38F92F-22AD-46D4-AC60-FF305BD28E96}" type="presOf" srcId="{7BDB7EB7-FED4-49CA-A936-390BAA8A2067}" destId="{C86564C0-BCD7-4666-8617-2A0F4C072F6E}" srcOrd="0" destOrd="0" presId="urn:microsoft.com/office/officeart/2005/8/layout/chevron2"/>
    <dgm:cxn modelId="{6223BB36-83B5-4681-8D9D-D30A7BED65A8}" srcId="{ACAAA43B-96EC-4037-9D96-44C9C07DA18B}" destId="{B6FA7B36-5C5B-472A-9D58-4AD889975BF7}" srcOrd="0" destOrd="0" parTransId="{08F83122-F395-40D2-ADF0-013F4A95760C}" sibTransId="{761B9D7D-CD8D-450B-975F-EF14B0519FA6}"/>
    <dgm:cxn modelId="{ED08193E-72B9-4484-899B-20E76FEFF892}" type="presOf" srcId="{B8784653-E904-49B2-89B1-0E797C1A3E88}" destId="{35604BBF-7076-412F-B5E0-4D60F3116828}" srcOrd="0" destOrd="0" presId="urn:microsoft.com/office/officeart/2005/8/layout/chevron2"/>
    <dgm:cxn modelId="{E3EE315B-634D-487D-93FC-CBE2CB0174B2}" srcId="{D67D713F-231F-4BCB-B1CB-FCB1507DA405}" destId="{ACAAA43B-96EC-4037-9D96-44C9C07DA18B}" srcOrd="4" destOrd="0" parTransId="{BF94679D-C4A8-4AB6-936D-3CCED1A0BCD3}" sibTransId="{7DFB69DE-4EBC-4573-94FF-C3A6049023E2}"/>
    <dgm:cxn modelId="{7798965C-F6AC-4786-BD6F-794C8BDE65AD}" type="presOf" srcId="{68D15F83-888C-4083-95BE-37CE676AA8DE}" destId="{3A205E8F-B950-44D4-B8A7-0774528D017E}" srcOrd="0" destOrd="0" presId="urn:microsoft.com/office/officeart/2005/8/layout/chevron2"/>
    <dgm:cxn modelId="{0FB27C5D-3591-49F4-BFFD-3517FB2335B0}" srcId="{D67D713F-231F-4BCB-B1CB-FCB1507DA405}" destId="{5BCB1A0C-6CEB-4F49-A0F0-789BD801D5F4}" srcOrd="2" destOrd="0" parTransId="{A5496F80-AD07-43EE-850E-E52408885A38}" sibTransId="{6E53A343-6742-43EB-BEFC-5B173370D5E3}"/>
    <dgm:cxn modelId="{9917D345-B749-4390-A389-B5D82F007407}" srcId="{D67D713F-231F-4BCB-B1CB-FCB1507DA405}" destId="{3A5D59F9-A70D-42DA-936B-9A4C8F6B173A}" srcOrd="1" destOrd="0" parTransId="{FE149DE0-F42F-47CF-9992-8EE53EC69860}" sibTransId="{E50E78B5-1B2C-41C0-9BBE-C5DBDB43C8B5}"/>
    <dgm:cxn modelId="{ED41226A-012F-47A8-9E5E-E7082AA5380A}" srcId="{D67D713F-231F-4BCB-B1CB-FCB1507DA405}" destId="{09E71C6A-53C6-4AEF-B486-1058ADC82CAB}" srcOrd="0" destOrd="0" parTransId="{36B0507C-2819-4569-83C8-E5E492D5482C}" sibTransId="{724E9C60-F906-4291-8B1C-E0D6ABD47C84}"/>
    <dgm:cxn modelId="{527A634A-6B7A-4345-8067-29F2851FFBAC}" srcId="{B8784653-E904-49B2-89B1-0E797C1A3E88}" destId="{A897FE59-CFBD-46AC-9AE4-383873210129}" srcOrd="1" destOrd="0" parTransId="{FB22AE1B-9A90-4BB2-937C-9F772E1DAB1C}" sibTransId="{CF63DCE4-AD0B-47CB-B161-281526EBBD21}"/>
    <dgm:cxn modelId="{52D9FC6B-CE9E-4425-AC3D-D9EE2A8A7759}" type="presOf" srcId="{5BCB1A0C-6CEB-4F49-A0F0-789BD801D5F4}" destId="{891BB231-8230-44B7-94C0-B89B4BC474FF}" srcOrd="0" destOrd="0" presId="urn:microsoft.com/office/officeart/2005/8/layout/chevron2"/>
    <dgm:cxn modelId="{6BA1354E-6CF8-4164-9123-1AFF65535763}" type="presOf" srcId="{3A5D59F9-A70D-42DA-936B-9A4C8F6B173A}" destId="{0EB7799D-C34C-486C-BC62-338E5981AFA5}" srcOrd="0" destOrd="0" presId="urn:microsoft.com/office/officeart/2005/8/layout/chevron2"/>
    <dgm:cxn modelId="{8AA3A770-1B12-4AC0-A0E7-0F6D51F9B530}" srcId="{D67D713F-231F-4BCB-B1CB-FCB1507DA405}" destId="{B8784653-E904-49B2-89B1-0E797C1A3E88}" srcOrd="5" destOrd="0" parTransId="{7E3EA612-8800-41AA-B7F0-7D6EDA7B7B9B}" sibTransId="{75ECFCB0-3627-4B59-BF0E-F6714BC3E5EC}"/>
    <dgm:cxn modelId="{8C34FB51-E474-4550-9055-48E1BC28A1C7}" type="presOf" srcId="{A897FE59-CFBD-46AC-9AE4-383873210129}" destId="{CB2BF6C9-C0BC-4902-B7D2-01DF969601C9}" srcOrd="0" destOrd="1" presId="urn:microsoft.com/office/officeart/2005/8/layout/chevron2"/>
    <dgm:cxn modelId="{C99A4E76-E302-4A28-9087-B6E15BD53CAE}" srcId="{09E71C6A-53C6-4AEF-B486-1058ADC82CAB}" destId="{53DA18CE-143F-4644-AD16-24E7DA1F2A6D}" srcOrd="0" destOrd="0" parTransId="{5FE89914-7A83-45D3-AC65-E71C7CBC875A}" sibTransId="{478F9CC2-1D4C-439E-8DBD-2E48000331B6}"/>
    <dgm:cxn modelId="{87775C7C-B77D-412D-9AD3-C7F20BB1CE50}" srcId="{0879C329-ACA7-44E6-AC70-7A4B8878076B}" destId="{C3462379-9C31-4C3B-8AFA-A0D91D17B06C}" srcOrd="1" destOrd="0" parTransId="{A6F9BDB9-2875-438B-88D6-DD252CD6BC39}" sibTransId="{D518EC67-11C1-474C-9A89-1B1BFCC5547A}"/>
    <dgm:cxn modelId="{8E0E0D82-7B26-43E2-9055-23B3A8FDBF62}" srcId="{B8784653-E904-49B2-89B1-0E797C1A3E88}" destId="{2D68ED50-7EA1-434A-9C35-1477D42C3697}" srcOrd="0" destOrd="0" parTransId="{CFCAF4F7-911D-4E4B-983D-4EFEED6CFA56}" sibTransId="{2F970EF2-EBB5-4AF9-80B2-1031B5964DA0}"/>
    <dgm:cxn modelId="{4670198F-AB99-4855-8988-B5FF65C6635E}" type="presOf" srcId="{B6FA7B36-5C5B-472A-9D58-4AD889975BF7}" destId="{4487FDCD-54E2-4B88-98D2-DE2DDBFF724D}" srcOrd="0" destOrd="0" presId="urn:microsoft.com/office/officeart/2005/8/layout/chevron2"/>
    <dgm:cxn modelId="{940EDF92-0552-443B-BAD2-1D97F931E909}" srcId="{0879C329-ACA7-44E6-AC70-7A4B8878076B}" destId="{7BDB7EB7-FED4-49CA-A936-390BAA8A2067}" srcOrd="0" destOrd="0" parTransId="{8401086B-AAEF-4E9F-BD10-7F2AC4E701D5}" sibTransId="{AE63274B-0A75-4C2E-A2A5-43460F8B574C}"/>
    <dgm:cxn modelId="{B13F8AA2-AC45-4C7B-B144-A843655FBF39}" type="presOf" srcId="{D67D713F-231F-4BCB-B1CB-FCB1507DA405}" destId="{4DC03727-0C3B-4302-BA83-1BDBDCC605AE}" srcOrd="0" destOrd="0" presId="urn:microsoft.com/office/officeart/2005/8/layout/chevron2"/>
    <dgm:cxn modelId="{4D6072A3-71EF-44FC-92B2-69C0167521B0}" type="presOf" srcId="{09E71C6A-53C6-4AEF-B486-1058ADC82CAB}" destId="{B7DBF6C1-83E9-405E-A5E7-A017BCDD0DC6}" srcOrd="0" destOrd="0" presId="urn:microsoft.com/office/officeart/2005/8/layout/chevron2"/>
    <dgm:cxn modelId="{995DA5AA-9B86-4EAB-A4D2-98ADE26C3296}" srcId="{5BCB1A0C-6CEB-4F49-A0F0-789BD801D5F4}" destId="{68D15F83-888C-4083-95BE-37CE676AA8DE}" srcOrd="0" destOrd="0" parTransId="{5278CAFB-C337-47C7-BCFD-5175D5C7CAAF}" sibTransId="{A3A98141-D128-4112-9D5B-B16D5E106E17}"/>
    <dgm:cxn modelId="{8E1F74B4-BFF8-4384-9C04-A422DE9531E4}" srcId="{3A5D59F9-A70D-42DA-936B-9A4C8F6B173A}" destId="{F73C4B7E-ACFB-407D-B544-89D153793854}" srcOrd="1" destOrd="0" parTransId="{FB2F42D0-9D3F-4D47-9C30-80EF3359003E}" sibTransId="{209681DA-9312-4D92-B2C8-50E141B9F2EE}"/>
    <dgm:cxn modelId="{676116C0-C228-4DBC-AA8A-8F591BB38208}" srcId="{3A5D59F9-A70D-42DA-936B-9A4C8F6B173A}" destId="{0220CCD9-E725-45E1-8CC0-5BBAEEB749D1}" srcOrd="0" destOrd="0" parTransId="{F8E4BD4D-6140-4B71-8CCD-6BD436118D80}" sibTransId="{D8E3A55D-D33B-4AEF-8EFF-2C0BBC0C3871}"/>
    <dgm:cxn modelId="{A4FE25CA-B573-470C-8979-D29180FA2A7F}" type="presOf" srcId="{0879C329-ACA7-44E6-AC70-7A4B8878076B}" destId="{FCDCD8DB-B844-4918-BB56-A11B1879B091}" srcOrd="0" destOrd="0" presId="urn:microsoft.com/office/officeart/2005/8/layout/chevron2"/>
    <dgm:cxn modelId="{2B4829D4-83E8-4FF7-BDA9-DFF02A9A2DCF}" srcId="{D67D713F-231F-4BCB-B1CB-FCB1507DA405}" destId="{0879C329-ACA7-44E6-AC70-7A4B8878076B}" srcOrd="3" destOrd="0" parTransId="{4A6AF423-263B-4770-964F-2F8CC8B95479}" sibTransId="{C2B414A9-7229-48CA-865B-02B38DBD2075}"/>
    <dgm:cxn modelId="{82D925A7-FABF-45F7-88DE-2D50B56BF552}" type="presParOf" srcId="{4DC03727-0C3B-4302-BA83-1BDBDCC605AE}" destId="{35B04A75-C101-4B39-A29B-C00012301726}" srcOrd="0" destOrd="0" presId="urn:microsoft.com/office/officeart/2005/8/layout/chevron2"/>
    <dgm:cxn modelId="{388AE43B-58D9-439F-A338-83659EB7EB6A}" type="presParOf" srcId="{35B04A75-C101-4B39-A29B-C00012301726}" destId="{B7DBF6C1-83E9-405E-A5E7-A017BCDD0DC6}" srcOrd="0" destOrd="0" presId="urn:microsoft.com/office/officeart/2005/8/layout/chevron2"/>
    <dgm:cxn modelId="{41DABFEF-C93B-4B25-A65C-EFC4EEF6D55B}" type="presParOf" srcId="{35B04A75-C101-4B39-A29B-C00012301726}" destId="{6ED82F3D-A4A3-44ED-92E2-9CEEEBB416F2}" srcOrd="1" destOrd="0" presId="urn:microsoft.com/office/officeart/2005/8/layout/chevron2"/>
    <dgm:cxn modelId="{0B78F42D-38DF-4366-9DD0-B3F7E6D57715}" type="presParOf" srcId="{4DC03727-0C3B-4302-BA83-1BDBDCC605AE}" destId="{E5339760-4AFE-41F8-AD0B-5447DC1D1B00}" srcOrd="1" destOrd="0" presId="urn:microsoft.com/office/officeart/2005/8/layout/chevron2"/>
    <dgm:cxn modelId="{A4B7A16A-EE44-43D6-B478-AE6877CC012D}" type="presParOf" srcId="{4DC03727-0C3B-4302-BA83-1BDBDCC605AE}" destId="{86208F12-DC10-4442-BD99-5B08C2D047C8}" srcOrd="2" destOrd="0" presId="urn:microsoft.com/office/officeart/2005/8/layout/chevron2"/>
    <dgm:cxn modelId="{8C41176B-EFEC-4947-99B3-7FFC8BDB9337}" type="presParOf" srcId="{86208F12-DC10-4442-BD99-5B08C2D047C8}" destId="{0EB7799D-C34C-486C-BC62-338E5981AFA5}" srcOrd="0" destOrd="0" presId="urn:microsoft.com/office/officeart/2005/8/layout/chevron2"/>
    <dgm:cxn modelId="{25FE92C5-B260-4629-8B11-B634838A5597}" type="presParOf" srcId="{86208F12-DC10-4442-BD99-5B08C2D047C8}" destId="{93DFE981-FD19-4D78-94AB-2ED6EEC078DC}" srcOrd="1" destOrd="0" presId="urn:microsoft.com/office/officeart/2005/8/layout/chevron2"/>
    <dgm:cxn modelId="{472BAD80-75BF-44A0-A8C5-14CE3776F79C}" type="presParOf" srcId="{4DC03727-0C3B-4302-BA83-1BDBDCC605AE}" destId="{9C1C3EF4-F7EB-4973-BF9F-268DB8FF8E07}" srcOrd="3" destOrd="0" presId="urn:microsoft.com/office/officeart/2005/8/layout/chevron2"/>
    <dgm:cxn modelId="{342A9233-A0F1-42E2-A412-13CF6C288F79}" type="presParOf" srcId="{4DC03727-0C3B-4302-BA83-1BDBDCC605AE}" destId="{E9F48E0E-70B4-40DA-A9AC-19B0E160D0EA}" srcOrd="4" destOrd="0" presId="urn:microsoft.com/office/officeart/2005/8/layout/chevron2"/>
    <dgm:cxn modelId="{44BC4556-E87D-4224-9FA3-DAB44EE89AA1}" type="presParOf" srcId="{E9F48E0E-70B4-40DA-A9AC-19B0E160D0EA}" destId="{891BB231-8230-44B7-94C0-B89B4BC474FF}" srcOrd="0" destOrd="0" presId="urn:microsoft.com/office/officeart/2005/8/layout/chevron2"/>
    <dgm:cxn modelId="{2FEDD1AF-5810-4A7C-97CB-2B59A56E0B01}" type="presParOf" srcId="{E9F48E0E-70B4-40DA-A9AC-19B0E160D0EA}" destId="{3A205E8F-B950-44D4-B8A7-0774528D017E}" srcOrd="1" destOrd="0" presId="urn:microsoft.com/office/officeart/2005/8/layout/chevron2"/>
    <dgm:cxn modelId="{D2ED3F86-9E74-49F3-8FB1-A9A94D4C6C30}" type="presParOf" srcId="{4DC03727-0C3B-4302-BA83-1BDBDCC605AE}" destId="{6A47B6E2-0C98-4E9D-9AB2-A671F3ECEEF6}" srcOrd="5" destOrd="0" presId="urn:microsoft.com/office/officeart/2005/8/layout/chevron2"/>
    <dgm:cxn modelId="{6A2FF92B-CEFD-4544-8C86-50163C48B0F3}" type="presParOf" srcId="{4DC03727-0C3B-4302-BA83-1BDBDCC605AE}" destId="{52B8B3DC-D6C9-41AD-8268-F60CDE8F0BC7}" srcOrd="6" destOrd="0" presId="urn:microsoft.com/office/officeart/2005/8/layout/chevron2"/>
    <dgm:cxn modelId="{026FE2AC-7695-40E0-9F87-ECE06BD4B501}" type="presParOf" srcId="{52B8B3DC-D6C9-41AD-8268-F60CDE8F0BC7}" destId="{FCDCD8DB-B844-4918-BB56-A11B1879B091}" srcOrd="0" destOrd="0" presId="urn:microsoft.com/office/officeart/2005/8/layout/chevron2"/>
    <dgm:cxn modelId="{1B3402C2-FC1C-4F26-96AA-9C6485B27038}" type="presParOf" srcId="{52B8B3DC-D6C9-41AD-8268-F60CDE8F0BC7}" destId="{C86564C0-BCD7-4666-8617-2A0F4C072F6E}" srcOrd="1" destOrd="0" presId="urn:microsoft.com/office/officeart/2005/8/layout/chevron2"/>
    <dgm:cxn modelId="{8728C1C0-BDEF-4D18-AC1A-32685FCCE05F}" type="presParOf" srcId="{4DC03727-0C3B-4302-BA83-1BDBDCC605AE}" destId="{23D7D9DD-68FD-4C31-868F-0DFD398B48C3}" srcOrd="7" destOrd="0" presId="urn:microsoft.com/office/officeart/2005/8/layout/chevron2"/>
    <dgm:cxn modelId="{2DC4C7A1-375D-4F03-BF45-35BB7C471E3C}" type="presParOf" srcId="{4DC03727-0C3B-4302-BA83-1BDBDCC605AE}" destId="{41005A95-2C90-4E75-9804-8B1397CA52D3}" srcOrd="8" destOrd="0" presId="urn:microsoft.com/office/officeart/2005/8/layout/chevron2"/>
    <dgm:cxn modelId="{2421EBB7-2FD7-4B0F-869A-B79DFA007F0F}" type="presParOf" srcId="{41005A95-2C90-4E75-9804-8B1397CA52D3}" destId="{1B21F7D4-0244-461F-ABB6-1E3E2FC0DBF8}" srcOrd="0" destOrd="0" presId="urn:microsoft.com/office/officeart/2005/8/layout/chevron2"/>
    <dgm:cxn modelId="{C825241D-0179-407C-BDBC-881A2996143C}" type="presParOf" srcId="{41005A95-2C90-4E75-9804-8B1397CA52D3}" destId="{4487FDCD-54E2-4B88-98D2-DE2DDBFF724D}" srcOrd="1" destOrd="0" presId="urn:microsoft.com/office/officeart/2005/8/layout/chevron2"/>
    <dgm:cxn modelId="{AE3AB316-FC4A-41AD-A479-77C1B65F4F7D}" type="presParOf" srcId="{4DC03727-0C3B-4302-BA83-1BDBDCC605AE}" destId="{4A178B42-DD23-468D-899C-4781F29AAA58}" srcOrd="9" destOrd="0" presId="urn:microsoft.com/office/officeart/2005/8/layout/chevron2"/>
    <dgm:cxn modelId="{C2C30BE6-9140-4394-A3BA-8E021DEE5938}" type="presParOf" srcId="{4DC03727-0C3B-4302-BA83-1BDBDCC605AE}" destId="{2A8B7C28-604D-43D7-B289-B30CD5D5A075}" srcOrd="10" destOrd="0" presId="urn:microsoft.com/office/officeart/2005/8/layout/chevron2"/>
    <dgm:cxn modelId="{7DAC7DC3-8FBF-496A-A55F-6D155FCAB24D}" type="presParOf" srcId="{2A8B7C28-604D-43D7-B289-B30CD5D5A075}" destId="{35604BBF-7076-412F-B5E0-4D60F3116828}" srcOrd="0" destOrd="0" presId="urn:microsoft.com/office/officeart/2005/8/layout/chevron2"/>
    <dgm:cxn modelId="{55C635AA-AC64-49CF-87FD-DAE52C29EAFF}" type="presParOf" srcId="{2A8B7C28-604D-43D7-B289-B30CD5D5A075}" destId="{CB2BF6C9-C0BC-4902-B7D2-01DF969601C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B15B8-87DE-4347-B1F5-343FC4FF3E08}">
      <dsp:nvSpPr>
        <dsp:cNvPr id="0" name=""/>
        <dsp:cNvSpPr/>
      </dsp:nvSpPr>
      <dsp:spPr>
        <a:xfrm>
          <a:off x="1191" y="2901347"/>
          <a:ext cx="8063704"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Internal bus</a:t>
          </a:r>
        </a:p>
      </dsp:txBody>
      <dsp:txXfrm>
        <a:off x="26475" y="2926631"/>
        <a:ext cx="8013136" cy="812676"/>
      </dsp:txXfrm>
    </dsp:sp>
    <dsp:sp modelId="{7E49D153-9A92-4989-805F-DE4383684EB3}">
      <dsp:nvSpPr>
        <dsp:cNvPr id="0" name=""/>
        <dsp:cNvSpPr/>
      </dsp:nvSpPr>
      <dsp:spPr>
        <a:xfrm>
          <a:off x="1191" y="1934550"/>
          <a:ext cx="4509466"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Peripheral Controller</a:t>
          </a:r>
        </a:p>
      </dsp:txBody>
      <dsp:txXfrm>
        <a:off x="26475" y="1959834"/>
        <a:ext cx="4458898" cy="812676"/>
      </dsp:txXfrm>
    </dsp:sp>
    <dsp:sp modelId="{68C13CBC-06AB-4C17-B561-28CE328C1D2C}">
      <dsp:nvSpPr>
        <dsp:cNvPr id="0" name=""/>
        <dsp:cNvSpPr/>
      </dsp:nvSpPr>
      <dsp:spPr>
        <a:xfrm>
          <a:off x="1191" y="967754"/>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LTE modem</a:t>
          </a:r>
        </a:p>
      </dsp:txBody>
      <dsp:txXfrm>
        <a:off x="26475" y="993038"/>
        <a:ext cx="1042371" cy="812676"/>
      </dsp:txXfrm>
    </dsp:sp>
    <dsp:sp modelId="{F4CB5930-4236-4A1C-B7C4-B263954CD009}">
      <dsp:nvSpPr>
        <dsp:cNvPr id="0" name=""/>
        <dsp:cNvSpPr/>
      </dsp:nvSpPr>
      <dsp:spPr>
        <a:xfrm>
          <a:off x="1140033" y="967754"/>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Ethernet PHY</a:t>
          </a:r>
        </a:p>
      </dsp:txBody>
      <dsp:txXfrm>
        <a:off x="1165317" y="993038"/>
        <a:ext cx="1042371" cy="812676"/>
      </dsp:txXfrm>
    </dsp:sp>
    <dsp:sp modelId="{9D4EB5C7-9F54-482E-8CA9-538DDBF06342}">
      <dsp:nvSpPr>
        <dsp:cNvPr id="0" name=""/>
        <dsp:cNvSpPr/>
      </dsp:nvSpPr>
      <dsp:spPr>
        <a:xfrm>
          <a:off x="2278876" y="967754"/>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I2C/SPI</a:t>
          </a:r>
        </a:p>
      </dsp:txBody>
      <dsp:txXfrm>
        <a:off x="2304160" y="993038"/>
        <a:ext cx="1042371" cy="812676"/>
      </dsp:txXfrm>
    </dsp:sp>
    <dsp:sp modelId="{C6994C7A-8001-4A73-A80D-8111C5A1B934}">
      <dsp:nvSpPr>
        <dsp:cNvPr id="0" name=""/>
        <dsp:cNvSpPr/>
      </dsp:nvSpPr>
      <dsp:spPr>
        <a:xfrm>
          <a:off x="2278876" y="957"/>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External Peripherals</a:t>
          </a:r>
        </a:p>
      </dsp:txBody>
      <dsp:txXfrm>
        <a:off x="2304160" y="26241"/>
        <a:ext cx="1042371" cy="812676"/>
      </dsp:txXfrm>
    </dsp:sp>
    <dsp:sp modelId="{537DFE19-7415-4D7B-BBF4-1059D99CD14A}">
      <dsp:nvSpPr>
        <dsp:cNvPr id="0" name=""/>
        <dsp:cNvSpPr/>
      </dsp:nvSpPr>
      <dsp:spPr>
        <a:xfrm>
          <a:off x="3417718" y="967754"/>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RAM (sometimes)</a:t>
          </a:r>
        </a:p>
      </dsp:txBody>
      <dsp:txXfrm>
        <a:off x="3443002" y="993038"/>
        <a:ext cx="1042371" cy="812676"/>
      </dsp:txXfrm>
    </dsp:sp>
    <dsp:sp modelId="{9638EE4F-E93B-4BBB-9FFC-04FD8987BB94}">
      <dsp:nvSpPr>
        <dsp:cNvPr id="0" name=""/>
        <dsp:cNvSpPr/>
      </dsp:nvSpPr>
      <dsp:spPr>
        <a:xfrm>
          <a:off x="4602464" y="1934550"/>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Storage Controller</a:t>
          </a:r>
        </a:p>
      </dsp:txBody>
      <dsp:txXfrm>
        <a:off x="4627748" y="1959834"/>
        <a:ext cx="1042371" cy="812676"/>
      </dsp:txXfrm>
    </dsp:sp>
    <dsp:sp modelId="{C609557C-BB09-47F7-BC5D-E1CE433C4D70}">
      <dsp:nvSpPr>
        <dsp:cNvPr id="0" name=""/>
        <dsp:cNvSpPr/>
      </dsp:nvSpPr>
      <dsp:spPr>
        <a:xfrm>
          <a:off x="4602464" y="967754"/>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SD Card/NAND/</a:t>
          </a:r>
          <a:r>
            <a:rPr lang="en-US" sz="1000" kern="1200" dirty="0" err="1"/>
            <a:t>etc</a:t>
          </a:r>
          <a:endParaRPr lang="en-US" sz="1000" kern="1200" dirty="0"/>
        </a:p>
      </dsp:txBody>
      <dsp:txXfrm>
        <a:off x="4627748" y="993038"/>
        <a:ext cx="1042371" cy="812676"/>
      </dsp:txXfrm>
    </dsp:sp>
    <dsp:sp modelId="{42ED270C-D8CE-4D3D-8FEB-B9A8A24DFA46}">
      <dsp:nvSpPr>
        <dsp:cNvPr id="0" name=""/>
        <dsp:cNvSpPr/>
      </dsp:nvSpPr>
      <dsp:spPr>
        <a:xfrm>
          <a:off x="5787210" y="1934550"/>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GPU</a:t>
          </a:r>
        </a:p>
      </dsp:txBody>
      <dsp:txXfrm>
        <a:off x="5812494" y="1959834"/>
        <a:ext cx="1042371" cy="812676"/>
      </dsp:txXfrm>
    </dsp:sp>
    <dsp:sp modelId="{C5FFD49E-2138-4D85-9190-067EDF0EDF93}">
      <dsp:nvSpPr>
        <dsp:cNvPr id="0" name=""/>
        <dsp:cNvSpPr/>
      </dsp:nvSpPr>
      <dsp:spPr>
        <a:xfrm>
          <a:off x="6971956" y="1934550"/>
          <a:ext cx="1092939" cy="8632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CPU Core(s)</a:t>
          </a:r>
        </a:p>
      </dsp:txBody>
      <dsp:txXfrm>
        <a:off x="6997240" y="1959834"/>
        <a:ext cx="1042371" cy="812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BF6C1-83E9-405E-A5E7-A017BCDD0DC6}">
      <dsp:nvSpPr>
        <dsp:cNvPr id="0" name=""/>
        <dsp:cNvSpPr/>
      </dsp:nvSpPr>
      <dsp:spPr>
        <a:xfrm rot="5400000">
          <a:off x="-106629" y="109633"/>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rPr>
            <a:t>DFU Check</a:t>
          </a:r>
        </a:p>
      </dsp:txBody>
      <dsp:txXfrm rot="-5400000">
        <a:off x="1" y="251806"/>
        <a:ext cx="497603" cy="213258"/>
      </dsp:txXfrm>
    </dsp:sp>
    <dsp:sp modelId="{6ED82F3D-A4A3-44ED-92E2-9CEEEBB416F2}">
      <dsp:nvSpPr>
        <dsp:cNvPr id="0" name=""/>
        <dsp:cNvSpPr/>
      </dsp:nvSpPr>
      <dsp:spPr>
        <a:xfrm rot="5400000">
          <a:off x="4050693" y="-3550085"/>
          <a:ext cx="462303"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n-lt"/>
            </a:rPr>
            <a:t>First chance to load fresh code onto device, use for bootstrapping and recovery</a:t>
          </a:r>
        </a:p>
      </dsp:txBody>
      <dsp:txXfrm rot="-5400000">
        <a:off x="497603" y="25573"/>
        <a:ext cx="7545915" cy="417167"/>
      </dsp:txXfrm>
    </dsp:sp>
    <dsp:sp modelId="{0EB7799D-C34C-486C-BC62-338E5981AFA5}">
      <dsp:nvSpPr>
        <dsp:cNvPr id="0" name=""/>
        <dsp:cNvSpPr/>
      </dsp:nvSpPr>
      <dsp:spPr>
        <a:xfrm rot="5400000">
          <a:off x="-106629" y="719369"/>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rPr>
            <a:t>IPL</a:t>
          </a:r>
        </a:p>
      </dsp:txBody>
      <dsp:txXfrm rot="-5400000">
        <a:off x="1" y="861542"/>
        <a:ext cx="497603" cy="213258"/>
      </dsp:txXfrm>
    </dsp:sp>
    <dsp:sp modelId="{93DFE981-FD19-4D78-94AB-2ED6EEC078DC}">
      <dsp:nvSpPr>
        <dsp:cNvPr id="0" name=""/>
        <dsp:cNvSpPr/>
      </dsp:nvSpPr>
      <dsp:spPr>
        <a:xfrm rot="5400000">
          <a:off x="4050815" y="-2940471"/>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Does signature checking of early boot image</a:t>
          </a:r>
        </a:p>
        <a:p>
          <a:pPr marL="114300" lvl="1" indent="-114300" algn="l" defTabSz="533400">
            <a:lnSpc>
              <a:spcPct val="90000"/>
            </a:lnSpc>
            <a:spcBef>
              <a:spcPct val="0"/>
            </a:spcBef>
            <a:spcAft>
              <a:spcPct val="15000"/>
            </a:spcAft>
            <a:buChar char="•"/>
          </a:pPr>
          <a:r>
            <a:rPr lang="en-US" sz="1200" kern="1200" dirty="0">
              <a:latin typeface="+mn-lt"/>
            </a:rPr>
            <a:t>Probably SoC vendor provided</a:t>
          </a:r>
        </a:p>
      </dsp:txBody>
      <dsp:txXfrm rot="-5400000">
        <a:off x="497604" y="635296"/>
        <a:ext cx="7545927" cy="416948"/>
      </dsp:txXfrm>
    </dsp:sp>
    <dsp:sp modelId="{891BB231-8230-44B7-94C0-B89B4BC474FF}">
      <dsp:nvSpPr>
        <dsp:cNvPr id="0" name=""/>
        <dsp:cNvSpPr/>
      </dsp:nvSpPr>
      <dsp:spPr>
        <a:xfrm rot="5400000">
          <a:off x="-106629" y="1329105"/>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rPr>
            <a:t>Bootloader</a:t>
          </a:r>
        </a:p>
      </dsp:txBody>
      <dsp:txXfrm rot="-5400000">
        <a:off x="1" y="1471278"/>
        <a:ext cx="497603" cy="213258"/>
      </dsp:txXfrm>
    </dsp:sp>
    <dsp:sp modelId="{3A205E8F-B950-44D4-B8A7-0774528D017E}">
      <dsp:nvSpPr>
        <dsp:cNvPr id="0" name=""/>
        <dsp:cNvSpPr/>
      </dsp:nvSpPr>
      <dsp:spPr>
        <a:xfrm rot="5400000">
          <a:off x="4050815" y="-2330735"/>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Early UART/network wakeup is likely here.</a:t>
          </a:r>
        </a:p>
      </dsp:txBody>
      <dsp:txXfrm rot="-5400000">
        <a:off x="497604" y="1245032"/>
        <a:ext cx="7545927" cy="416948"/>
      </dsp:txXfrm>
    </dsp:sp>
    <dsp:sp modelId="{FCDCD8DB-B844-4918-BB56-A11B1879B091}">
      <dsp:nvSpPr>
        <dsp:cNvPr id="0" name=""/>
        <dsp:cNvSpPr/>
      </dsp:nvSpPr>
      <dsp:spPr>
        <a:xfrm rot="5400000">
          <a:off x="-106629" y="1938841"/>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rPr>
            <a:t>Load Kernel into RAM</a:t>
          </a:r>
        </a:p>
      </dsp:txBody>
      <dsp:txXfrm rot="-5400000">
        <a:off x="1" y="2081014"/>
        <a:ext cx="497603" cy="213258"/>
      </dsp:txXfrm>
    </dsp:sp>
    <dsp:sp modelId="{C86564C0-BCD7-4666-8617-2A0F4C072F6E}">
      <dsp:nvSpPr>
        <dsp:cNvPr id="0" name=""/>
        <dsp:cNvSpPr/>
      </dsp:nvSpPr>
      <dsp:spPr>
        <a:xfrm rot="5400000">
          <a:off x="4050815" y="-1720999"/>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Some devices are dumb and load multiple kernels until one fails or they run out</a:t>
          </a:r>
        </a:p>
        <a:p>
          <a:pPr marL="114300" lvl="1" indent="-114300" algn="l" defTabSz="533400">
            <a:lnSpc>
              <a:spcPct val="90000"/>
            </a:lnSpc>
            <a:spcBef>
              <a:spcPct val="0"/>
            </a:spcBef>
            <a:spcAft>
              <a:spcPct val="15000"/>
            </a:spcAft>
            <a:buChar char="•"/>
          </a:pPr>
          <a:r>
            <a:rPr lang="en-US" sz="1200" kern="1200" dirty="0">
              <a:latin typeface="+mn-lt"/>
            </a:rPr>
            <a:t>U-Boot is really running a script here.</a:t>
          </a:r>
        </a:p>
      </dsp:txBody>
      <dsp:txXfrm rot="-5400000">
        <a:off x="497604" y="1854768"/>
        <a:ext cx="7545927" cy="416948"/>
      </dsp:txXfrm>
    </dsp:sp>
    <dsp:sp modelId="{1B21F7D4-0244-461F-ABB6-1E3E2FC0DBF8}">
      <dsp:nvSpPr>
        <dsp:cNvPr id="0" name=""/>
        <dsp:cNvSpPr/>
      </dsp:nvSpPr>
      <dsp:spPr>
        <a:xfrm rot="5400000">
          <a:off x="-106629" y="2548577"/>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ea typeface="Fantasque Sans Mono" panose="020B0609020204030204" pitchFamily="49" charset="0"/>
            </a:rPr>
            <a:t>Start kernel</a:t>
          </a:r>
        </a:p>
      </dsp:txBody>
      <dsp:txXfrm rot="-5400000">
        <a:off x="1" y="2690750"/>
        <a:ext cx="497603" cy="213258"/>
      </dsp:txXfrm>
    </dsp:sp>
    <dsp:sp modelId="{4487FDCD-54E2-4B88-98D2-DE2DDBFF724D}">
      <dsp:nvSpPr>
        <dsp:cNvPr id="0" name=""/>
        <dsp:cNvSpPr/>
      </dsp:nvSpPr>
      <dsp:spPr>
        <a:xfrm rot="5400000">
          <a:off x="4050815" y="-1111263"/>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Kernel has to wake up (or re-wake) devices it wants. It can’t make any guarantees. </a:t>
          </a:r>
        </a:p>
      </dsp:txBody>
      <dsp:txXfrm rot="-5400000">
        <a:off x="497604" y="2464504"/>
        <a:ext cx="7545927" cy="416948"/>
      </dsp:txXfrm>
    </dsp:sp>
    <dsp:sp modelId="{35604BBF-7076-412F-B5E0-4D60F3116828}">
      <dsp:nvSpPr>
        <dsp:cNvPr id="0" name=""/>
        <dsp:cNvSpPr/>
      </dsp:nvSpPr>
      <dsp:spPr>
        <a:xfrm rot="5400000">
          <a:off x="-106629" y="3158313"/>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ea typeface="Fantasque Sans Mono" panose="020B0609020204030204" pitchFamily="49" charset="0"/>
            </a:rPr>
            <a:t>Userland </a:t>
          </a:r>
        </a:p>
      </dsp:txBody>
      <dsp:txXfrm rot="-5400000">
        <a:off x="1" y="3300486"/>
        <a:ext cx="497603" cy="213258"/>
      </dsp:txXfrm>
    </dsp:sp>
    <dsp:sp modelId="{CB2BF6C9-C0BC-4902-B7D2-01DF969601C9}">
      <dsp:nvSpPr>
        <dsp:cNvPr id="0" name=""/>
        <dsp:cNvSpPr/>
      </dsp:nvSpPr>
      <dsp:spPr>
        <a:xfrm rot="5400000">
          <a:off x="4050815" y="-501528"/>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Home of the party. </a:t>
          </a:r>
        </a:p>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Where the fun attacks are</a:t>
          </a:r>
        </a:p>
      </dsp:txBody>
      <dsp:txXfrm rot="-5400000">
        <a:off x="497604" y="3074239"/>
        <a:ext cx="7545927" cy="416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BF6C1-83E9-405E-A5E7-A017BCDD0DC6}">
      <dsp:nvSpPr>
        <dsp:cNvPr id="0" name=""/>
        <dsp:cNvSpPr/>
      </dsp:nvSpPr>
      <dsp:spPr>
        <a:xfrm rot="5400000">
          <a:off x="-106629" y="109633"/>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rPr>
            <a:t>DFU Check</a:t>
          </a:r>
        </a:p>
      </dsp:txBody>
      <dsp:txXfrm rot="-5400000">
        <a:off x="1" y="251806"/>
        <a:ext cx="497603" cy="213258"/>
      </dsp:txXfrm>
    </dsp:sp>
    <dsp:sp modelId="{6ED82F3D-A4A3-44ED-92E2-9CEEEBB416F2}">
      <dsp:nvSpPr>
        <dsp:cNvPr id="0" name=""/>
        <dsp:cNvSpPr/>
      </dsp:nvSpPr>
      <dsp:spPr>
        <a:xfrm rot="5400000">
          <a:off x="4050693" y="-3550085"/>
          <a:ext cx="462303"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n-lt"/>
            </a:rPr>
            <a:t>First chance to load fresh code onto device, use for bootstrapping and recovery</a:t>
          </a:r>
        </a:p>
      </dsp:txBody>
      <dsp:txXfrm rot="-5400000">
        <a:off x="497603" y="25573"/>
        <a:ext cx="7545915" cy="417167"/>
      </dsp:txXfrm>
    </dsp:sp>
    <dsp:sp modelId="{0EB7799D-C34C-486C-BC62-338E5981AFA5}">
      <dsp:nvSpPr>
        <dsp:cNvPr id="0" name=""/>
        <dsp:cNvSpPr/>
      </dsp:nvSpPr>
      <dsp:spPr>
        <a:xfrm rot="5400000">
          <a:off x="-106629" y="719369"/>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rPr>
            <a:t>Early Boot</a:t>
          </a:r>
        </a:p>
      </dsp:txBody>
      <dsp:txXfrm rot="-5400000">
        <a:off x="1" y="861542"/>
        <a:ext cx="497603" cy="213258"/>
      </dsp:txXfrm>
    </dsp:sp>
    <dsp:sp modelId="{93DFE981-FD19-4D78-94AB-2ED6EEC078DC}">
      <dsp:nvSpPr>
        <dsp:cNvPr id="0" name=""/>
        <dsp:cNvSpPr/>
      </dsp:nvSpPr>
      <dsp:spPr>
        <a:xfrm rot="5400000">
          <a:off x="4050815" y="-2940471"/>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Does signature checking of early boot image</a:t>
          </a:r>
        </a:p>
        <a:p>
          <a:pPr marL="114300" lvl="1" indent="-114300" algn="l" defTabSz="533400">
            <a:lnSpc>
              <a:spcPct val="90000"/>
            </a:lnSpc>
            <a:spcBef>
              <a:spcPct val="0"/>
            </a:spcBef>
            <a:spcAft>
              <a:spcPct val="15000"/>
            </a:spcAft>
            <a:buChar char="•"/>
          </a:pPr>
          <a:r>
            <a:rPr lang="en-US" sz="1200" kern="1200" dirty="0">
              <a:latin typeface="+mn-lt"/>
            </a:rPr>
            <a:t>Probably SoC vendor provided</a:t>
          </a:r>
        </a:p>
      </dsp:txBody>
      <dsp:txXfrm rot="-5400000">
        <a:off x="497604" y="635296"/>
        <a:ext cx="7545927" cy="416948"/>
      </dsp:txXfrm>
    </dsp:sp>
    <dsp:sp modelId="{891BB231-8230-44B7-94C0-B89B4BC474FF}">
      <dsp:nvSpPr>
        <dsp:cNvPr id="0" name=""/>
        <dsp:cNvSpPr/>
      </dsp:nvSpPr>
      <dsp:spPr>
        <a:xfrm rot="5400000">
          <a:off x="-106629" y="1329105"/>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rPr>
            <a:t>U-Boot</a:t>
          </a:r>
        </a:p>
      </dsp:txBody>
      <dsp:txXfrm rot="-5400000">
        <a:off x="1" y="1471278"/>
        <a:ext cx="497603" cy="213258"/>
      </dsp:txXfrm>
    </dsp:sp>
    <dsp:sp modelId="{3A205E8F-B950-44D4-B8A7-0774528D017E}">
      <dsp:nvSpPr>
        <dsp:cNvPr id="0" name=""/>
        <dsp:cNvSpPr/>
      </dsp:nvSpPr>
      <dsp:spPr>
        <a:xfrm rot="5400000">
          <a:off x="4050815" y="-2330735"/>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Early UART/network wakeup is likely here.</a:t>
          </a:r>
        </a:p>
      </dsp:txBody>
      <dsp:txXfrm rot="-5400000">
        <a:off x="497604" y="1245032"/>
        <a:ext cx="7545927" cy="416948"/>
      </dsp:txXfrm>
    </dsp:sp>
    <dsp:sp modelId="{FCDCD8DB-B844-4918-BB56-A11B1879B091}">
      <dsp:nvSpPr>
        <dsp:cNvPr id="0" name=""/>
        <dsp:cNvSpPr/>
      </dsp:nvSpPr>
      <dsp:spPr>
        <a:xfrm rot="5400000">
          <a:off x="-106629" y="1938841"/>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rPr>
            <a:t>Load Kernel into RAM</a:t>
          </a:r>
        </a:p>
      </dsp:txBody>
      <dsp:txXfrm rot="-5400000">
        <a:off x="1" y="2081014"/>
        <a:ext cx="497603" cy="213258"/>
      </dsp:txXfrm>
    </dsp:sp>
    <dsp:sp modelId="{C86564C0-BCD7-4666-8617-2A0F4C072F6E}">
      <dsp:nvSpPr>
        <dsp:cNvPr id="0" name=""/>
        <dsp:cNvSpPr/>
      </dsp:nvSpPr>
      <dsp:spPr>
        <a:xfrm rot="5400000">
          <a:off x="4050815" y="-1720999"/>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rPr>
            <a:t>Some devices are dumb and load multiple kernels until one fails or they run out</a:t>
          </a:r>
        </a:p>
        <a:p>
          <a:pPr marL="114300" lvl="1" indent="-114300" algn="l" defTabSz="533400">
            <a:lnSpc>
              <a:spcPct val="90000"/>
            </a:lnSpc>
            <a:spcBef>
              <a:spcPct val="0"/>
            </a:spcBef>
            <a:spcAft>
              <a:spcPct val="15000"/>
            </a:spcAft>
            <a:buChar char="•"/>
          </a:pPr>
          <a:r>
            <a:rPr lang="en-US" sz="1200" kern="1200" dirty="0">
              <a:latin typeface="+mn-lt"/>
            </a:rPr>
            <a:t>U-Boot is really running a script here.</a:t>
          </a:r>
        </a:p>
      </dsp:txBody>
      <dsp:txXfrm rot="-5400000">
        <a:off x="497604" y="1854768"/>
        <a:ext cx="7545927" cy="416948"/>
      </dsp:txXfrm>
    </dsp:sp>
    <dsp:sp modelId="{1B21F7D4-0244-461F-ABB6-1E3E2FC0DBF8}">
      <dsp:nvSpPr>
        <dsp:cNvPr id="0" name=""/>
        <dsp:cNvSpPr/>
      </dsp:nvSpPr>
      <dsp:spPr>
        <a:xfrm rot="5400000">
          <a:off x="-106629" y="2548577"/>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ea typeface="Fantasque Sans Mono" panose="020B0609020204030204" pitchFamily="49" charset="0"/>
            </a:rPr>
            <a:t>Start kernel</a:t>
          </a:r>
        </a:p>
      </dsp:txBody>
      <dsp:txXfrm rot="-5400000">
        <a:off x="1" y="2690750"/>
        <a:ext cx="497603" cy="213258"/>
      </dsp:txXfrm>
    </dsp:sp>
    <dsp:sp modelId="{4487FDCD-54E2-4B88-98D2-DE2DDBFF724D}">
      <dsp:nvSpPr>
        <dsp:cNvPr id="0" name=""/>
        <dsp:cNvSpPr/>
      </dsp:nvSpPr>
      <dsp:spPr>
        <a:xfrm rot="5400000">
          <a:off x="4050815" y="-1111263"/>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Kernel has to wake up (or re-wake) devices it wants. It can’t make any guarantees. </a:t>
          </a:r>
        </a:p>
      </dsp:txBody>
      <dsp:txXfrm rot="-5400000">
        <a:off x="497604" y="2464504"/>
        <a:ext cx="7545927" cy="416948"/>
      </dsp:txXfrm>
    </dsp:sp>
    <dsp:sp modelId="{35604BBF-7076-412F-B5E0-4D60F3116828}">
      <dsp:nvSpPr>
        <dsp:cNvPr id="0" name=""/>
        <dsp:cNvSpPr/>
      </dsp:nvSpPr>
      <dsp:spPr>
        <a:xfrm rot="5400000">
          <a:off x="-106629" y="3158313"/>
          <a:ext cx="710861" cy="497603"/>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mn-lt"/>
              <a:ea typeface="Fantasque Sans Mono" panose="020B0609020204030204" pitchFamily="49" charset="0"/>
            </a:rPr>
            <a:t>Userland </a:t>
          </a:r>
        </a:p>
      </dsp:txBody>
      <dsp:txXfrm rot="-5400000">
        <a:off x="1" y="3300486"/>
        <a:ext cx="497603" cy="213258"/>
      </dsp:txXfrm>
    </dsp:sp>
    <dsp:sp modelId="{CB2BF6C9-C0BC-4902-B7D2-01DF969601C9}">
      <dsp:nvSpPr>
        <dsp:cNvPr id="0" name=""/>
        <dsp:cNvSpPr/>
      </dsp:nvSpPr>
      <dsp:spPr>
        <a:xfrm rot="5400000">
          <a:off x="4050815" y="-501528"/>
          <a:ext cx="462060" cy="7568483"/>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Home of the party. </a:t>
          </a:r>
        </a:p>
        <a:p>
          <a:pPr marL="114300" lvl="1" indent="-114300" algn="l" defTabSz="533400">
            <a:lnSpc>
              <a:spcPct val="90000"/>
            </a:lnSpc>
            <a:spcBef>
              <a:spcPct val="0"/>
            </a:spcBef>
            <a:spcAft>
              <a:spcPct val="15000"/>
            </a:spcAft>
            <a:buChar char="•"/>
          </a:pPr>
          <a:r>
            <a:rPr lang="en-US" sz="1200" kern="1200" dirty="0">
              <a:latin typeface="+mn-lt"/>
              <a:ea typeface="Fantasque Sans Mono" panose="020B0609020204030204" pitchFamily="49" charset="0"/>
            </a:rPr>
            <a:t>Where the fun attacks are</a:t>
          </a:r>
        </a:p>
      </dsp:txBody>
      <dsp:txXfrm rot="-5400000">
        <a:off x="497604" y="3074239"/>
        <a:ext cx="7545927" cy="416948"/>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EB4E3-35B1-409C-A1AD-9A4BBA5801B5}" type="datetimeFigureOut">
              <a:rPr lang="en-US" smtClean="0"/>
              <a:t>2018-07-03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CFF8F-32A8-4996-81D9-03F0CC1B2174}" type="slidenum">
              <a:rPr lang="en-US" smtClean="0"/>
              <a:t>‹#›</a:t>
            </a:fld>
            <a:endParaRPr lang="en-US"/>
          </a:p>
        </p:txBody>
      </p:sp>
    </p:spTree>
    <p:extLst>
      <p:ext uri="{BB962C8B-B14F-4D97-AF65-F5344CB8AC3E}">
        <p14:creationId xmlns:p14="http://schemas.microsoft.com/office/powerpoint/2010/main" val="218430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Morgan Gangwere and this is </a:t>
            </a:r>
            <a:r>
              <a:rPr lang="en-US" i="1" dirty="0"/>
              <a:t>It’s assembler, Jim, but not as we know it!</a:t>
            </a:r>
            <a:r>
              <a:rPr lang="en-US" i="0" dirty="0"/>
              <a:t> We’re going to be looking at some fun shenanigans you can have with embedded devices running Linux (and other things)</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1</a:t>
            </a:fld>
            <a:endParaRPr lang="en-US"/>
          </a:p>
        </p:txBody>
      </p:sp>
    </p:spTree>
    <p:extLst>
      <p:ext uri="{BB962C8B-B14F-4D97-AF65-F5344CB8AC3E}">
        <p14:creationId xmlns:p14="http://schemas.microsoft.com/office/powerpoint/2010/main" val="8651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Linux devices consist of three general parts: An SoC, Storage, and RAM. Most everything else is just a peripheral of some kind, like displays, USB devices, SDIO and more. </a:t>
            </a:r>
          </a:p>
        </p:txBody>
      </p:sp>
      <p:sp>
        <p:nvSpPr>
          <p:cNvPr id="4" name="Slide Number Placeholder 3"/>
          <p:cNvSpPr>
            <a:spLocks noGrp="1"/>
          </p:cNvSpPr>
          <p:nvPr>
            <p:ph type="sldNum" sz="quarter" idx="10"/>
          </p:nvPr>
        </p:nvSpPr>
        <p:spPr/>
        <p:txBody>
          <a:bodyPr/>
          <a:lstStyle/>
          <a:p>
            <a:fld id="{A4ECFF8F-32A8-4996-81D9-03F0CC1B2174}" type="slidenum">
              <a:rPr lang="en-US" smtClean="0"/>
              <a:t>10</a:t>
            </a:fld>
            <a:endParaRPr lang="en-US"/>
          </a:p>
        </p:txBody>
      </p:sp>
    </p:spTree>
    <p:extLst>
      <p:ext uri="{BB962C8B-B14F-4D97-AF65-F5344CB8AC3E}">
        <p14:creationId xmlns:p14="http://schemas.microsoft.com/office/powerpoint/2010/main" val="107796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not familiar, an SoC, or System on Chip, is a “Just Add Peripherals” building-block in the design of devices. There’s an SoC in your smartphone, for instance, that handles most of your phone’s peripherals, including radios and display adapters. There’s a handful of major players in the field, including several in the US, China, and Korea. SoCs are often bundled with application-specific silicon, such as a whole line of TI DSP chips which have an ARM SoC on-die to control it, complete with Ethernet PHY and a little bit of RAM.</a:t>
            </a:r>
          </a:p>
        </p:txBody>
      </p:sp>
      <p:sp>
        <p:nvSpPr>
          <p:cNvPr id="4" name="Slide Number Placeholder 3"/>
          <p:cNvSpPr>
            <a:spLocks noGrp="1"/>
          </p:cNvSpPr>
          <p:nvPr>
            <p:ph type="sldNum" sz="quarter" idx="10"/>
          </p:nvPr>
        </p:nvSpPr>
        <p:spPr/>
        <p:txBody>
          <a:bodyPr/>
          <a:lstStyle/>
          <a:p>
            <a:fld id="{A4ECFF8F-32A8-4996-81D9-03F0CC1B2174}" type="slidenum">
              <a:rPr lang="en-US" smtClean="0"/>
              <a:t>11</a:t>
            </a:fld>
            <a:endParaRPr lang="en-US"/>
          </a:p>
        </p:txBody>
      </p:sp>
    </p:spTree>
    <p:extLst>
      <p:ext uri="{BB962C8B-B14F-4D97-AF65-F5344CB8AC3E}">
        <p14:creationId xmlns:p14="http://schemas.microsoft.com/office/powerpoint/2010/main" val="99122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different SoC designs look astoundingly similar, so here’s a really generic look at it. Everything rides on an internal bus of some kind, with peripherals sitting on some kind of controller. There’s sometimes a secondary storage controller to make external storage such as SATA, NAND, or other storage technologies available early on or through some kind of abstraction layer. </a:t>
            </a:r>
          </a:p>
        </p:txBody>
      </p:sp>
      <p:sp>
        <p:nvSpPr>
          <p:cNvPr id="4" name="Slide Number Placeholder 3"/>
          <p:cNvSpPr>
            <a:spLocks noGrp="1"/>
          </p:cNvSpPr>
          <p:nvPr>
            <p:ph type="sldNum" sz="quarter" idx="10"/>
          </p:nvPr>
        </p:nvSpPr>
        <p:spPr/>
        <p:txBody>
          <a:bodyPr/>
          <a:lstStyle/>
          <a:p>
            <a:fld id="{A4ECFF8F-32A8-4996-81D9-03F0CC1B2174}" type="slidenum">
              <a:rPr lang="en-US" smtClean="0"/>
              <a:t>12</a:t>
            </a:fld>
            <a:endParaRPr lang="en-US"/>
          </a:p>
        </p:txBody>
      </p:sp>
    </p:spTree>
    <p:extLst>
      <p:ext uri="{BB962C8B-B14F-4D97-AF65-F5344CB8AC3E}">
        <p14:creationId xmlns:p14="http://schemas.microsoft.com/office/powerpoint/2010/main" val="59562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seen one</a:t>
            </a:r>
          </a:p>
        </p:txBody>
      </p:sp>
      <p:sp>
        <p:nvSpPr>
          <p:cNvPr id="4" name="Slide Number Placeholder 3"/>
          <p:cNvSpPr>
            <a:spLocks noGrp="1"/>
          </p:cNvSpPr>
          <p:nvPr>
            <p:ph type="sldNum" sz="quarter" idx="10"/>
          </p:nvPr>
        </p:nvSpPr>
        <p:spPr/>
        <p:txBody>
          <a:bodyPr/>
          <a:lstStyle/>
          <a:p>
            <a:fld id="{A4ECFF8F-32A8-4996-81D9-03F0CC1B2174}" type="slidenum">
              <a:rPr lang="en-US" smtClean="0"/>
              <a:t>13</a:t>
            </a:fld>
            <a:endParaRPr lang="en-US"/>
          </a:p>
        </p:txBody>
      </p:sp>
    </p:spTree>
    <p:extLst>
      <p:ext uri="{BB962C8B-B14F-4D97-AF65-F5344CB8AC3E}">
        <p14:creationId xmlns:p14="http://schemas.microsoft.com/office/powerpoint/2010/main" val="16910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seen them all</a:t>
            </a:r>
          </a:p>
        </p:txBody>
      </p:sp>
      <p:sp>
        <p:nvSpPr>
          <p:cNvPr id="4" name="Slide Number Placeholder 3"/>
          <p:cNvSpPr>
            <a:spLocks noGrp="1"/>
          </p:cNvSpPr>
          <p:nvPr>
            <p:ph type="sldNum" sz="quarter" idx="10"/>
          </p:nvPr>
        </p:nvSpPr>
        <p:spPr/>
        <p:txBody>
          <a:bodyPr/>
          <a:lstStyle/>
          <a:p>
            <a:fld id="{A4ECFF8F-32A8-4996-81D9-03F0CC1B2174}" type="slidenum">
              <a:rPr lang="en-US" smtClean="0"/>
              <a:t>14</a:t>
            </a:fld>
            <a:endParaRPr lang="en-US"/>
          </a:p>
        </p:txBody>
      </p:sp>
    </p:spTree>
    <p:extLst>
      <p:ext uri="{BB962C8B-B14F-4D97-AF65-F5344CB8AC3E}">
        <p14:creationId xmlns:p14="http://schemas.microsoft.com/office/powerpoint/2010/main" val="3177210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only really differ in the specific features: Here we see that this Snapdragon has 4G of LPDDR4 stacked on top, but also has 2 PCIe lanes!</a:t>
            </a:r>
          </a:p>
        </p:txBody>
      </p:sp>
      <p:sp>
        <p:nvSpPr>
          <p:cNvPr id="4" name="Slide Number Placeholder 3"/>
          <p:cNvSpPr>
            <a:spLocks noGrp="1"/>
          </p:cNvSpPr>
          <p:nvPr>
            <p:ph type="sldNum" sz="quarter" idx="10"/>
          </p:nvPr>
        </p:nvSpPr>
        <p:spPr/>
        <p:txBody>
          <a:bodyPr/>
          <a:lstStyle/>
          <a:p>
            <a:fld id="{A4ECFF8F-32A8-4996-81D9-03F0CC1B2174}" type="slidenum">
              <a:rPr lang="en-US" smtClean="0"/>
              <a:t>15</a:t>
            </a:fld>
            <a:endParaRPr lang="en-US"/>
          </a:p>
        </p:txBody>
      </p:sp>
    </p:spTree>
    <p:extLst>
      <p:ext uri="{BB962C8B-B14F-4D97-AF65-F5344CB8AC3E}">
        <p14:creationId xmlns:p14="http://schemas.microsoft.com/office/powerpoint/2010/main" val="162014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Intel makes SoCs! This is a Bay Trail SoC – I suspect similar to what’s in the </a:t>
            </a:r>
            <a:r>
              <a:rPr lang="en-US" dirty="0" err="1"/>
              <a:t>MinnowBoard</a:t>
            </a:r>
            <a:r>
              <a:rPr lang="en-US" dirty="0"/>
              <a:t> or something similar. As you can see, it even includes </a:t>
            </a:r>
            <a:r>
              <a:rPr lang="en-US" i="1" dirty="0"/>
              <a:t>Legacy</a:t>
            </a:r>
            <a:r>
              <a:rPr lang="en-US" i="0" dirty="0"/>
              <a:t> component support, such as SMBUS!</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16</a:t>
            </a:fld>
            <a:endParaRPr lang="en-US"/>
          </a:p>
        </p:txBody>
      </p:sp>
    </p:spTree>
    <p:extLst>
      <p:ext uri="{BB962C8B-B14F-4D97-AF65-F5344CB8AC3E}">
        <p14:creationId xmlns:p14="http://schemas.microsoft.com/office/powerpoint/2010/main" val="121978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is another story entirely. The first type of storage is MTD, or Memory Technology Device. This is NAND Flash at its core, and it gets abstracted out later by both the bootloader and Linux itself. </a:t>
            </a:r>
          </a:p>
        </p:txBody>
      </p:sp>
      <p:sp>
        <p:nvSpPr>
          <p:cNvPr id="4" name="Slide Number Placeholder 3"/>
          <p:cNvSpPr>
            <a:spLocks noGrp="1"/>
          </p:cNvSpPr>
          <p:nvPr>
            <p:ph type="sldNum" sz="quarter" idx="10"/>
          </p:nvPr>
        </p:nvSpPr>
        <p:spPr/>
        <p:txBody>
          <a:bodyPr/>
          <a:lstStyle/>
          <a:p>
            <a:fld id="{A4ECFF8F-32A8-4996-81D9-03F0CC1B2174}" type="slidenum">
              <a:rPr lang="en-US" smtClean="0"/>
              <a:t>17</a:t>
            </a:fld>
            <a:endParaRPr lang="en-US"/>
          </a:p>
        </p:txBody>
      </p:sp>
    </p:spTree>
    <p:extLst>
      <p:ext uri="{BB962C8B-B14F-4D97-AF65-F5344CB8AC3E}">
        <p14:creationId xmlns:p14="http://schemas.microsoft.com/office/powerpoint/2010/main" val="1008863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 the venerable eMMC, which are a form of the now </a:t>
            </a:r>
            <a:r>
              <a:rPr lang="en-US" dirty="0" err="1"/>
              <a:t>oldschool</a:t>
            </a:r>
            <a:r>
              <a:rPr lang="en-US" dirty="0"/>
              <a:t> MMC, or </a:t>
            </a:r>
            <a:r>
              <a:rPr lang="en-US" dirty="0" err="1"/>
              <a:t>MultiMedia</a:t>
            </a:r>
            <a:r>
              <a:rPr lang="en-US" dirty="0"/>
              <a:t> Card, specifications. </a:t>
            </a:r>
          </a:p>
        </p:txBody>
      </p:sp>
      <p:sp>
        <p:nvSpPr>
          <p:cNvPr id="4" name="Slide Number Placeholder 3"/>
          <p:cNvSpPr>
            <a:spLocks noGrp="1"/>
          </p:cNvSpPr>
          <p:nvPr>
            <p:ph type="sldNum" sz="quarter" idx="10"/>
          </p:nvPr>
        </p:nvSpPr>
        <p:spPr/>
        <p:txBody>
          <a:bodyPr/>
          <a:lstStyle/>
          <a:p>
            <a:fld id="{A4ECFF8F-32A8-4996-81D9-03F0CC1B2174}" type="slidenum">
              <a:rPr lang="en-US" smtClean="0"/>
              <a:t>18</a:t>
            </a:fld>
            <a:endParaRPr lang="en-US"/>
          </a:p>
        </p:txBody>
      </p:sp>
    </p:spTree>
    <p:extLst>
      <p:ext uri="{BB962C8B-B14F-4D97-AF65-F5344CB8AC3E}">
        <p14:creationId xmlns:p14="http://schemas.microsoft.com/office/powerpoint/2010/main" val="54176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 have SD cards. Secure Digital has seen a few revisions of the form factor over time, but the protocol has stayed mostly the same. SD cards are almost 1:1 compatible with MMC cards and eMMC in a legacy, 4-bit mode that was used in The Old Days. </a:t>
            </a:r>
          </a:p>
        </p:txBody>
      </p:sp>
      <p:sp>
        <p:nvSpPr>
          <p:cNvPr id="4" name="Slide Number Placeholder 3"/>
          <p:cNvSpPr>
            <a:spLocks noGrp="1"/>
          </p:cNvSpPr>
          <p:nvPr>
            <p:ph type="sldNum" sz="quarter" idx="10"/>
          </p:nvPr>
        </p:nvSpPr>
        <p:spPr/>
        <p:txBody>
          <a:bodyPr/>
          <a:lstStyle/>
          <a:p>
            <a:fld id="{A4ECFF8F-32A8-4996-81D9-03F0CC1B2174}" type="slidenum">
              <a:rPr lang="en-US" smtClean="0"/>
              <a:t>19</a:t>
            </a:fld>
            <a:endParaRPr lang="en-US"/>
          </a:p>
        </p:txBody>
      </p:sp>
    </p:spTree>
    <p:extLst>
      <p:ext uri="{BB962C8B-B14F-4D97-AF65-F5344CB8AC3E}">
        <p14:creationId xmlns:p14="http://schemas.microsoft.com/office/powerpoint/2010/main" val="351991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shout-out to my father. He’s an awesome man who taught me the importance of understanding tools and then making your own. This is him using a chisel with just one hand – and a tool. </a:t>
            </a:r>
          </a:p>
        </p:txBody>
      </p:sp>
      <p:sp>
        <p:nvSpPr>
          <p:cNvPr id="4" name="Slide Number Placeholder 3"/>
          <p:cNvSpPr>
            <a:spLocks noGrp="1"/>
          </p:cNvSpPr>
          <p:nvPr>
            <p:ph type="sldNum" sz="quarter" idx="10"/>
          </p:nvPr>
        </p:nvSpPr>
        <p:spPr/>
        <p:txBody>
          <a:bodyPr/>
          <a:lstStyle/>
          <a:p>
            <a:fld id="{A4ECFF8F-32A8-4996-81D9-03F0CC1B2174}" type="slidenum">
              <a:rPr lang="en-US" smtClean="0"/>
              <a:t>2</a:t>
            </a:fld>
            <a:endParaRPr lang="en-US"/>
          </a:p>
        </p:txBody>
      </p:sp>
    </p:spTree>
    <p:extLst>
      <p:ext uri="{BB962C8B-B14F-4D97-AF65-F5344CB8AC3E}">
        <p14:creationId xmlns:p14="http://schemas.microsoft.com/office/powerpoint/2010/main" val="160976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seeing an exposed SD card is rare, but is a real jackpot opportunity. For example, the first generation Kindle uses it, but so does the Raspberry Pi. </a:t>
            </a:r>
          </a:p>
        </p:txBody>
      </p:sp>
      <p:sp>
        <p:nvSpPr>
          <p:cNvPr id="4" name="Slide Number Placeholder 3"/>
          <p:cNvSpPr>
            <a:spLocks noGrp="1"/>
          </p:cNvSpPr>
          <p:nvPr>
            <p:ph type="sldNum" sz="quarter" idx="10"/>
          </p:nvPr>
        </p:nvSpPr>
        <p:spPr/>
        <p:txBody>
          <a:bodyPr/>
          <a:lstStyle/>
          <a:p>
            <a:fld id="{A4ECFF8F-32A8-4996-81D9-03F0CC1B2174}" type="slidenum">
              <a:rPr lang="en-US" smtClean="0"/>
              <a:t>20</a:t>
            </a:fld>
            <a:endParaRPr lang="en-US"/>
          </a:p>
        </p:txBody>
      </p:sp>
    </p:spTree>
    <p:extLst>
      <p:ext uri="{BB962C8B-B14F-4D97-AF65-F5344CB8AC3E}">
        <p14:creationId xmlns:p14="http://schemas.microsoft.com/office/powerpoint/2010/main" val="1428316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UFS is a new standard, somewhat common now in phones, for storing things. It’s fast – Gigabits per second fast – and could very well become a standard for more devices in the future. It’s also much more compatible with the classic SCSI way of looking at disks, which makes it ideal for things like Windows. </a:t>
            </a:r>
          </a:p>
        </p:txBody>
      </p:sp>
      <p:sp>
        <p:nvSpPr>
          <p:cNvPr id="4" name="Slide Number Placeholder 3"/>
          <p:cNvSpPr>
            <a:spLocks noGrp="1"/>
          </p:cNvSpPr>
          <p:nvPr>
            <p:ph type="sldNum" sz="quarter" idx="10"/>
          </p:nvPr>
        </p:nvSpPr>
        <p:spPr/>
        <p:txBody>
          <a:bodyPr/>
          <a:lstStyle/>
          <a:p>
            <a:fld id="{A4ECFF8F-32A8-4996-81D9-03F0CC1B2174}" type="slidenum">
              <a:rPr lang="en-US" smtClean="0"/>
              <a:t>21</a:t>
            </a:fld>
            <a:endParaRPr lang="en-US"/>
          </a:p>
        </p:txBody>
      </p:sp>
    </p:spTree>
    <p:extLst>
      <p:ext uri="{BB962C8B-B14F-4D97-AF65-F5344CB8AC3E}">
        <p14:creationId xmlns:p14="http://schemas.microsoft.com/office/powerpoint/2010/main" val="277598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some mix-and-match when it comes to storage though. There’s often at least some baked-in flash that handles loading the bootloader, called the IPL, which is useful for bootstrapping everything else when push comes to shove. Every vendor has their own shitty way of cramming data onto the boot storage of the device, and they’re all pretty bad. </a:t>
            </a:r>
          </a:p>
        </p:txBody>
      </p:sp>
      <p:sp>
        <p:nvSpPr>
          <p:cNvPr id="4" name="Slide Number Placeholder 3"/>
          <p:cNvSpPr>
            <a:spLocks noGrp="1"/>
          </p:cNvSpPr>
          <p:nvPr>
            <p:ph type="sldNum" sz="quarter" idx="10"/>
          </p:nvPr>
        </p:nvSpPr>
        <p:spPr/>
        <p:txBody>
          <a:bodyPr/>
          <a:lstStyle/>
          <a:p>
            <a:fld id="{A4ECFF8F-32A8-4996-81D9-03F0CC1B2174}" type="slidenum">
              <a:rPr lang="en-US" smtClean="0"/>
              <a:t>22</a:t>
            </a:fld>
            <a:endParaRPr lang="en-US"/>
          </a:p>
        </p:txBody>
      </p:sp>
    </p:spTree>
    <p:extLst>
      <p:ext uri="{BB962C8B-B14F-4D97-AF65-F5344CB8AC3E}">
        <p14:creationId xmlns:p14="http://schemas.microsoft.com/office/powerpoint/2010/main" val="225341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RAM.</a:t>
            </a:r>
          </a:p>
          <a:p>
            <a:endParaRPr lang="en-US" dirty="0"/>
          </a:p>
          <a:p>
            <a:r>
              <a:rPr lang="en-US" dirty="0"/>
              <a:t>Sometimes, you get a lot of RAM – some phones are pushing 8 gigabytes of RAM just to hold Android. On the other hand, the WRT54G and a whole host of newer devices ship with 8MB of RAM. Talk about tight-assed. </a:t>
            </a:r>
          </a:p>
        </p:txBody>
      </p:sp>
      <p:sp>
        <p:nvSpPr>
          <p:cNvPr id="4" name="Slide Number Placeholder 3"/>
          <p:cNvSpPr>
            <a:spLocks noGrp="1"/>
          </p:cNvSpPr>
          <p:nvPr>
            <p:ph type="sldNum" sz="quarter" idx="10"/>
          </p:nvPr>
        </p:nvSpPr>
        <p:spPr/>
        <p:txBody>
          <a:bodyPr/>
          <a:lstStyle/>
          <a:p>
            <a:fld id="{A4ECFF8F-32A8-4996-81D9-03F0CC1B2174}" type="slidenum">
              <a:rPr lang="en-US" smtClean="0"/>
              <a:t>23</a:t>
            </a:fld>
            <a:endParaRPr lang="en-US"/>
          </a:p>
        </p:txBody>
      </p:sp>
    </p:spTree>
    <p:extLst>
      <p:ext uri="{BB962C8B-B14F-4D97-AF65-F5344CB8AC3E}">
        <p14:creationId xmlns:p14="http://schemas.microsoft.com/office/powerpoint/2010/main" val="1780077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peripherals. If your target application talks with these, you’re going to get nice and cozy with wiggling electrons. </a:t>
            </a:r>
          </a:p>
          <a:p>
            <a:endParaRPr lang="en-US" dirty="0"/>
          </a:p>
          <a:p>
            <a:r>
              <a:rPr lang="en-US" dirty="0"/>
              <a:t>This ultimately depends on what the SoC provides, which is a function of what the specific application needs. SPI, I2C and such are common. However, this hasn’t stopped some astoundingly dumb choices or seemingly weird choices. </a:t>
            </a:r>
          </a:p>
        </p:txBody>
      </p:sp>
      <p:sp>
        <p:nvSpPr>
          <p:cNvPr id="4" name="Slide Number Placeholder 3"/>
          <p:cNvSpPr>
            <a:spLocks noGrp="1"/>
          </p:cNvSpPr>
          <p:nvPr>
            <p:ph type="sldNum" sz="quarter" idx="10"/>
          </p:nvPr>
        </p:nvSpPr>
        <p:spPr/>
        <p:txBody>
          <a:bodyPr/>
          <a:lstStyle/>
          <a:p>
            <a:fld id="{A4ECFF8F-32A8-4996-81D9-03F0CC1B2174}" type="slidenum">
              <a:rPr lang="en-US" smtClean="0"/>
              <a:t>24</a:t>
            </a:fld>
            <a:endParaRPr lang="en-US"/>
          </a:p>
        </p:txBody>
      </p:sp>
    </p:spTree>
    <p:extLst>
      <p:ext uri="{BB962C8B-B14F-4D97-AF65-F5344CB8AC3E}">
        <p14:creationId xmlns:p14="http://schemas.microsoft.com/office/powerpoint/2010/main" val="3855455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Snapdragon 820? It uses a PCIe lane, a UART and PCM channel to do WLAN and Bluetooth. Instead of cramming everything onto the PCIe lane, they chose to make it so that Bluetooth output and input are just lines on the internal audio codec. </a:t>
            </a:r>
          </a:p>
        </p:txBody>
      </p:sp>
      <p:sp>
        <p:nvSpPr>
          <p:cNvPr id="4" name="Slide Number Placeholder 3"/>
          <p:cNvSpPr>
            <a:spLocks noGrp="1"/>
          </p:cNvSpPr>
          <p:nvPr>
            <p:ph type="sldNum" sz="quarter" idx="10"/>
          </p:nvPr>
        </p:nvSpPr>
        <p:spPr/>
        <p:txBody>
          <a:bodyPr/>
          <a:lstStyle/>
          <a:p>
            <a:fld id="{A4ECFF8F-32A8-4996-81D9-03F0CC1B2174}" type="slidenum">
              <a:rPr lang="en-US" smtClean="0"/>
              <a:t>25</a:t>
            </a:fld>
            <a:endParaRPr lang="en-US"/>
          </a:p>
        </p:txBody>
      </p:sp>
    </p:spTree>
    <p:extLst>
      <p:ext uri="{BB962C8B-B14F-4D97-AF65-F5344CB8AC3E}">
        <p14:creationId xmlns:p14="http://schemas.microsoft.com/office/powerpoint/2010/main" val="3699603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devices are going to be weird as fuck though. GSM modems for example are just Hayes AT modems with some extra glue. </a:t>
            </a:r>
          </a:p>
        </p:txBody>
      </p:sp>
      <p:sp>
        <p:nvSpPr>
          <p:cNvPr id="4" name="Slide Number Placeholder 3"/>
          <p:cNvSpPr>
            <a:spLocks noGrp="1"/>
          </p:cNvSpPr>
          <p:nvPr>
            <p:ph type="sldNum" sz="quarter" idx="10"/>
          </p:nvPr>
        </p:nvSpPr>
        <p:spPr/>
        <p:txBody>
          <a:bodyPr/>
          <a:lstStyle/>
          <a:p>
            <a:fld id="{A4ECFF8F-32A8-4996-81D9-03F0CC1B2174}" type="slidenum">
              <a:rPr lang="en-US" smtClean="0"/>
              <a:t>26</a:t>
            </a:fld>
            <a:endParaRPr lang="en-US"/>
          </a:p>
        </p:txBody>
      </p:sp>
    </p:spTree>
    <p:extLst>
      <p:ext uri="{BB962C8B-B14F-4D97-AF65-F5344CB8AC3E}">
        <p14:creationId xmlns:p14="http://schemas.microsoft.com/office/powerpoint/2010/main" val="167358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all the fancy LEDs on your device aren’t GPIO pins on the </a:t>
            </a:r>
            <a:r>
              <a:rPr lang="en-US" dirty="0" err="1"/>
              <a:t>SoC.</a:t>
            </a:r>
            <a:r>
              <a:rPr lang="en-US" dirty="0"/>
              <a:t> Instead, they’re an external peripheral. This is a </a:t>
            </a:r>
            <a:r>
              <a:rPr lang="en-US" dirty="0" err="1"/>
              <a:t>Nextbit</a:t>
            </a:r>
            <a:r>
              <a:rPr lang="en-US" dirty="0"/>
              <a:t> Robin, where the flash LED is a part of the camera hardware and the LEDs on the back are actually controlled by a TI LED controller that has its own tiny ISA. </a:t>
            </a:r>
          </a:p>
        </p:txBody>
      </p:sp>
      <p:sp>
        <p:nvSpPr>
          <p:cNvPr id="4" name="Slide Number Placeholder 3"/>
          <p:cNvSpPr>
            <a:spLocks noGrp="1"/>
          </p:cNvSpPr>
          <p:nvPr>
            <p:ph type="sldNum" sz="quarter" idx="10"/>
          </p:nvPr>
        </p:nvSpPr>
        <p:spPr/>
        <p:txBody>
          <a:bodyPr/>
          <a:lstStyle/>
          <a:p>
            <a:fld id="{A4ECFF8F-32A8-4996-81D9-03F0CC1B2174}" type="slidenum">
              <a:rPr lang="en-US" smtClean="0"/>
              <a:t>27</a:t>
            </a:fld>
            <a:endParaRPr lang="en-US"/>
          </a:p>
        </p:txBody>
      </p:sp>
    </p:spTree>
    <p:extLst>
      <p:ext uri="{BB962C8B-B14F-4D97-AF65-F5344CB8AC3E}">
        <p14:creationId xmlns:p14="http://schemas.microsoft.com/office/powerpoint/2010/main" val="1180802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bootloader, you’d be nowhere, though. U-Boot is by far the most common bootloader for embedded devices, with routers and the like being the most common users. Phones and such are a whole different show, with a whole variety of options kicking around. Chances are, however, if it’s not a phone it </a:t>
            </a:r>
            <a:r>
              <a:rPr lang="en-US" i="1" dirty="0"/>
              <a:t>probably</a:t>
            </a:r>
            <a:r>
              <a:rPr lang="en-US" i="0" dirty="0"/>
              <a:t> uses U-Boot.</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28</a:t>
            </a:fld>
            <a:endParaRPr lang="en-US"/>
          </a:p>
        </p:txBody>
      </p:sp>
    </p:spTree>
    <p:extLst>
      <p:ext uri="{BB962C8B-B14F-4D97-AF65-F5344CB8AC3E}">
        <p14:creationId xmlns:p14="http://schemas.microsoft.com/office/powerpoint/2010/main" val="1439680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bootloader’s job comes right after the IPL: Its job is to wake up any devices that haven’t been as needed such as storage, load the kernel into memory, and kick it off. We’ve seen this dance before. This, as it turns out, is a whole lot cleaner on ARM than it is on Intel’s clusterfuck of a design.</a:t>
            </a:r>
          </a:p>
        </p:txBody>
      </p:sp>
      <p:sp>
        <p:nvSpPr>
          <p:cNvPr id="4" name="Slide Number Placeholder 3"/>
          <p:cNvSpPr>
            <a:spLocks noGrp="1"/>
          </p:cNvSpPr>
          <p:nvPr>
            <p:ph type="sldNum" sz="quarter" idx="10"/>
          </p:nvPr>
        </p:nvSpPr>
        <p:spPr/>
        <p:txBody>
          <a:bodyPr/>
          <a:lstStyle/>
          <a:p>
            <a:fld id="{A4ECFF8F-32A8-4996-81D9-03F0CC1B2174}" type="slidenum">
              <a:rPr lang="en-US" smtClean="0"/>
              <a:t>29</a:t>
            </a:fld>
            <a:endParaRPr lang="en-US"/>
          </a:p>
        </p:txBody>
      </p:sp>
    </p:spTree>
    <p:extLst>
      <p:ext uri="{BB962C8B-B14F-4D97-AF65-F5344CB8AC3E}">
        <p14:creationId xmlns:p14="http://schemas.microsoft.com/office/powerpoint/2010/main" val="75398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am I?</a:t>
            </a:r>
          </a:p>
          <a:p>
            <a:r>
              <a:rPr lang="en-US" dirty="0"/>
              <a:t>I’m the </a:t>
            </a:r>
            <a:r>
              <a:rPr lang="en-US" dirty="0" err="1"/>
              <a:t>hoopiest</a:t>
            </a:r>
            <a:r>
              <a:rPr lang="en-US" dirty="0"/>
              <a:t> </a:t>
            </a:r>
            <a:r>
              <a:rPr lang="en-US" dirty="0" err="1"/>
              <a:t>frood</a:t>
            </a:r>
            <a:r>
              <a:rPr lang="en-US" dirty="0"/>
              <a:t> that ever did cross the galaxy, been doing Linux-y stuff since I was a wee lad making off with one of my father’s dev kits, and I’ve built my own tools for some time. </a:t>
            </a:r>
          </a:p>
        </p:txBody>
      </p:sp>
      <p:sp>
        <p:nvSpPr>
          <p:cNvPr id="4" name="Slide Number Placeholder 3"/>
          <p:cNvSpPr>
            <a:spLocks noGrp="1"/>
          </p:cNvSpPr>
          <p:nvPr>
            <p:ph type="sldNum" sz="quarter" idx="10"/>
          </p:nvPr>
        </p:nvSpPr>
        <p:spPr/>
        <p:txBody>
          <a:bodyPr/>
          <a:lstStyle/>
          <a:p>
            <a:fld id="{A4ECFF8F-32A8-4996-81D9-03F0CC1B2174}" type="slidenum">
              <a:rPr lang="en-US" smtClean="0"/>
              <a:t>3</a:t>
            </a:fld>
            <a:endParaRPr lang="en-US"/>
          </a:p>
        </p:txBody>
      </p:sp>
    </p:spTree>
    <p:extLst>
      <p:ext uri="{BB962C8B-B14F-4D97-AF65-F5344CB8AC3E}">
        <p14:creationId xmlns:p14="http://schemas.microsoft.com/office/powerpoint/2010/main" val="2651258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 fun is when you can attack the earliest part of the boot sequence, the DFU or </a:t>
            </a:r>
            <a:r>
              <a:rPr lang="en-US" i="1" dirty="0"/>
              <a:t>Device Firmware Update</a:t>
            </a:r>
            <a:r>
              <a:rPr lang="en-US" i="0" dirty="0"/>
              <a:t> sequence. DFU mode is how fresh code is loaded on without any consent from the higher levels of the environment. This is also the place that most – if not every – OEM puts the most time into: Keeping someone else from fixing their problems becomes a steady stream of new devices. U-Boot and the userland are the other two fun parts of this, for the obvious reasons.</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30</a:t>
            </a:fld>
            <a:endParaRPr lang="en-US"/>
          </a:p>
        </p:txBody>
      </p:sp>
    </p:spTree>
    <p:extLst>
      <p:ext uri="{BB962C8B-B14F-4D97-AF65-F5344CB8AC3E}">
        <p14:creationId xmlns:p14="http://schemas.microsoft.com/office/powerpoint/2010/main" val="1384022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device with no code to run is a device without a purpose. We need a root filesystem.  Sometimes you get several, overlaid upon one another. Android does this and so does your </a:t>
            </a:r>
            <a:r>
              <a:rPr lang="en-US" dirty="0" err="1"/>
              <a:t>LiveCD</a:t>
            </a:r>
            <a:r>
              <a:rPr lang="en-US" dirty="0"/>
              <a:t>. </a:t>
            </a:r>
          </a:p>
        </p:txBody>
      </p:sp>
      <p:sp>
        <p:nvSpPr>
          <p:cNvPr id="4" name="Slide Number Placeholder 3"/>
          <p:cNvSpPr>
            <a:spLocks noGrp="1"/>
          </p:cNvSpPr>
          <p:nvPr>
            <p:ph type="sldNum" sz="quarter" idx="10"/>
          </p:nvPr>
        </p:nvSpPr>
        <p:spPr/>
        <p:txBody>
          <a:bodyPr/>
          <a:lstStyle/>
          <a:p>
            <a:fld id="{A4ECFF8F-32A8-4996-81D9-03F0CC1B2174}" type="slidenum">
              <a:rPr lang="en-US" smtClean="0"/>
              <a:t>31</a:t>
            </a:fld>
            <a:endParaRPr lang="en-US"/>
          </a:p>
        </p:txBody>
      </p:sp>
    </p:spTree>
    <p:extLst>
      <p:ext uri="{BB962C8B-B14F-4D97-AF65-F5344CB8AC3E}">
        <p14:creationId xmlns:p14="http://schemas.microsoft.com/office/powerpoint/2010/main" val="42022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go about attacking these sorts of devices? </a:t>
            </a:r>
          </a:p>
        </p:txBody>
      </p:sp>
      <p:sp>
        <p:nvSpPr>
          <p:cNvPr id="4" name="Slide Number Placeholder 3"/>
          <p:cNvSpPr>
            <a:spLocks noGrp="1"/>
          </p:cNvSpPr>
          <p:nvPr>
            <p:ph type="sldNum" sz="quarter" idx="10"/>
          </p:nvPr>
        </p:nvSpPr>
        <p:spPr/>
        <p:txBody>
          <a:bodyPr/>
          <a:lstStyle/>
          <a:p>
            <a:fld id="{A4ECFF8F-32A8-4996-81D9-03F0CC1B2174}" type="slidenum">
              <a:rPr lang="en-US" smtClean="0"/>
              <a:t>32</a:t>
            </a:fld>
            <a:endParaRPr lang="en-US"/>
          </a:p>
        </p:txBody>
      </p:sp>
    </p:spTree>
    <p:extLst>
      <p:ext uri="{BB962C8B-B14F-4D97-AF65-F5344CB8AC3E}">
        <p14:creationId xmlns:p14="http://schemas.microsoft.com/office/powerpoint/2010/main" val="3251625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a:t>
            </a:r>
            <a:r>
              <a:rPr lang="en-US" i="1" dirty="0"/>
              <a:t>Always</a:t>
            </a:r>
            <a:r>
              <a:rPr lang="en-US" i="0" dirty="0"/>
              <a:t> start with step 0: Get to know the device. Figure out what makes it go. Remember that ARM executables are really generic, and this is used by many vendors to ship the same code to different platforms. Vendors are lazy: they want to produce the most devices with the least amount of work possible. </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33</a:t>
            </a:fld>
            <a:endParaRPr lang="en-US"/>
          </a:p>
        </p:txBody>
      </p:sp>
    </p:spTree>
    <p:extLst>
      <p:ext uri="{BB962C8B-B14F-4D97-AF65-F5344CB8AC3E}">
        <p14:creationId xmlns:p14="http://schemas.microsoft.com/office/powerpoint/2010/main" val="999542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reinvent the wheel. Tools like </a:t>
            </a:r>
            <a:r>
              <a:rPr lang="en-US" dirty="0" err="1"/>
              <a:t>Firmwalker</a:t>
            </a:r>
            <a:r>
              <a:rPr lang="en-US" dirty="0"/>
              <a:t> and </a:t>
            </a:r>
            <a:r>
              <a:rPr lang="en-US" dirty="0" err="1"/>
              <a:t>Routersploit</a:t>
            </a:r>
            <a:r>
              <a:rPr lang="en-US" dirty="0"/>
              <a:t>, as well as the information on the OWASP IoT Security task set are meant to help streamline finding the information you need out of filesystems, updates, etc. If these sorts of things start really getting interesting, go read the roundups by the firmware Security blog. </a:t>
            </a:r>
          </a:p>
        </p:txBody>
      </p:sp>
      <p:sp>
        <p:nvSpPr>
          <p:cNvPr id="4" name="Slide Number Placeholder 3"/>
          <p:cNvSpPr>
            <a:spLocks noGrp="1"/>
          </p:cNvSpPr>
          <p:nvPr>
            <p:ph type="sldNum" sz="quarter" idx="10"/>
          </p:nvPr>
        </p:nvSpPr>
        <p:spPr/>
        <p:txBody>
          <a:bodyPr/>
          <a:lstStyle/>
          <a:p>
            <a:fld id="{A4ECFF8F-32A8-4996-81D9-03F0CC1B2174}" type="slidenum">
              <a:rPr lang="en-US" smtClean="0"/>
              <a:t>34</a:t>
            </a:fld>
            <a:endParaRPr lang="en-US"/>
          </a:p>
        </p:txBody>
      </p:sp>
    </p:spTree>
    <p:extLst>
      <p:ext uri="{BB962C8B-B14F-4D97-AF65-F5344CB8AC3E}">
        <p14:creationId xmlns:p14="http://schemas.microsoft.com/office/powerpoint/2010/main" val="44596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Option 1 is to treat it like any other UNIX system. Straight forward if you have a shell, you can start poking around. Often, however, you’re already going to have a root shell or something very close to it, as well as only a handful of tools. You’re not regularly going to get a debugger, compiler, even </a:t>
            </a:r>
            <a:r>
              <a:rPr lang="en-US" dirty="0" err="1"/>
              <a:t>manpages</a:t>
            </a:r>
            <a:r>
              <a:rPr lang="en-US" dirty="0"/>
              <a:t>. These devices are stripped to the bone. </a:t>
            </a:r>
          </a:p>
        </p:txBody>
      </p:sp>
      <p:sp>
        <p:nvSpPr>
          <p:cNvPr id="4" name="Slide Number Placeholder 3"/>
          <p:cNvSpPr>
            <a:spLocks noGrp="1"/>
          </p:cNvSpPr>
          <p:nvPr>
            <p:ph type="sldNum" sz="quarter" idx="10"/>
          </p:nvPr>
        </p:nvSpPr>
        <p:spPr/>
        <p:txBody>
          <a:bodyPr/>
          <a:lstStyle/>
          <a:p>
            <a:fld id="{A4ECFF8F-32A8-4996-81D9-03F0CC1B2174}" type="slidenum">
              <a:rPr lang="en-US" smtClean="0"/>
              <a:t>35</a:t>
            </a:fld>
            <a:endParaRPr lang="en-US"/>
          </a:p>
        </p:txBody>
      </p:sp>
    </p:spTree>
    <p:extLst>
      <p:ext uri="{BB962C8B-B14F-4D97-AF65-F5344CB8AC3E}">
        <p14:creationId xmlns:p14="http://schemas.microsoft.com/office/powerpoint/2010/main" val="303855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2 is to black box the thing. This is turns your attack into any other straightforward service attack where you have no control over the device itself.</a:t>
            </a:r>
          </a:p>
          <a:p>
            <a:endParaRPr lang="en-US" dirty="0"/>
          </a:p>
          <a:p>
            <a:r>
              <a:rPr lang="en-US" dirty="0"/>
              <a:t>IANAL, but it would seem that this has less likelihood of you stumbling upon something vendor-secret, such as leftover binaries not pulled from the development process. .Again, IANAL. If you think you might possibly have an inkling that you need a lawyer, </a:t>
            </a:r>
            <a:r>
              <a:rPr lang="en-US" i="1" dirty="0"/>
              <a:t>get a fucking lawyer. </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36</a:t>
            </a:fld>
            <a:endParaRPr lang="en-US"/>
          </a:p>
        </p:txBody>
      </p:sp>
    </p:spTree>
    <p:extLst>
      <p:ext uri="{BB962C8B-B14F-4D97-AF65-F5344CB8AC3E}">
        <p14:creationId xmlns:p14="http://schemas.microsoft.com/office/powerpoint/2010/main" val="2766548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options fucking suck though.</a:t>
            </a:r>
          </a:p>
          <a:p>
            <a:endParaRPr lang="en-US" dirty="0"/>
          </a:p>
          <a:p>
            <a:r>
              <a:rPr lang="en-US" dirty="0"/>
              <a:t>It’s always better when you can investigate the whole goddamn binary. </a:t>
            </a:r>
          </a:p>
        </p:txBody>
      </p:sp>
      <p:sp>
        <p:nvSpPr>
          <p:cNvPr id="4" name="Slide Number Placeholder 3"/>
          <p:cNvSpPr>
            <a:spLocks noGrp="1"/>
          </p:cNvSpPr>
          <p:nvPr>
            <p:ph type="sldNum" sz="quarter" idx="10"/>
          </p:nvPr>
        </p:nvSpPr>
        <p:spPr/>
        <p:txBody>
          <a:bodyPr/>
          <a:lstStyle/>
          <a:p>
            <a:fld id="{A4ECFF8F-32A8-4996-81D9-03F0CC1B2174}" type="slidenum">
              <a:rPr lang="en-US" smtClean="0"/>
              <a:t>37</a:t>
            </a:fld>
            <a:endParaRPr lang="en-US"/>
          </a:p>
        </p:txBody>
      </p:sp>
    </p:spTree>
    <p:extLst>
      <p:ext uri="{BB962C8B-B14F-4D97-AF65-F5344CB8AC3E}">
        <p14:creationId xmlns:p14="http://schemas.microsoft.com/office/powerpoint/2010/main" val="187336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obvious answer is to reverse it. Already familiar with cracking open X86 executables in IDA? </a:t>
            </a:r>
            <a:r>
              <a:rPr lang="en-US" dirty="0" err="1"/>
              <a:t>Radare</a:t>
            </a:r>
            <a:r>
              <a:rPr lang="en-US" dirty="0"/>
              <a:t>? Time to learn a new ISA, grab a beer, and play the same game but with hot fresh binaries. </a:t>
            </a:r>
          </a:p>
          <a:p>
            <a:endParaRPr lang="en-US" dirty="0"/>
          </a:p>
          <a:p>
            <a:r>
              <a:rPr lang="en-US" dirty="0"/>
              <a:t>If your target executable talks with an external device that you can’t emulate, this is probably your stop.</a:t>
            </a:r>
          </a:p>
          <a:p>
            <a:endParaRPr lang="en-US" dirty="0"/>
          </a:p>
          <a:p>
            <a:r>
              <a:rPr lang="en-US" dirty="0"/>
              <a:t>But </a:t>
            </a:r>
            <a:r>
              <a:rPr lang="en-US" i="1" dirty="0"/>
              <a:t>how the fuck do we get the binaries?</a:t>
            </a:r>
            <a:r>
              <a:rPr lang="en-US" i="0" dirty="0"/>
              <a:t> We’ll get to that. </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38</a:t>
            </a:fld>
            <a:endParaRPr lang="en-US"/>
          </a:p>
        </p:txBody>
      </p:sp>
    </p:spTree>
    <p:extLst>
      <p:ext uri="{BB962C8B-B14F-4D97-AF65-F5344CB8AC3E}">
        <p14:creationId xmlns:p14="http://schemas.microsoft.com/office/powerpoint/2010/main" val="4129800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I’m a lazy asshole, you say: I</a:t>
            </a:r>
            <a:r>
              <a:rPr lang="en-US" i="1" dirty="0"/>
              <a:t> need</a:t>
            </a:r>
            <a:r>
              <a:rPr lang="en-US" i="0" dirty="0"/>
              <a:t> that sweet </a:t>
            </a:r>
            <a:r>
              <a:rPr lang="en-US" i="0" dirty="0" err="1"/>
              <a:t>sweet</a:t>
            </a:r>
            <a:r>
              <a:rPr lang="en-US" i="0" dirty="0"/>
              <a:t> kernel debugger and AFL and the rest of my skid-cum-kernel-hacker tools! </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39</a:t>
            </a:fld>
            <a:endParaRPr lang="en-US"/>
          </a:p>
        </p:txBody>
      </p:sp>
    </p:spTree>
    <p:extLst>
      <p:ext uri="{BB962C8B-B14F-4D97-AF65-F5344CB8AC3E}">
        <p14:creationId xmlns:p14="http://schemas.microsoft.com/office/powerpoint/2010/main" val="345074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4</a:t>
            </a:fld>
            <a:endParaRPr lang="en-US"/>
          </a:p>
        </p:txBody>
      </p:sp>
    </p:spTree>
    <p:extLst>
      <p:ext uri="{BB962C8B-B14F-4D97-AF65-F5344CB8AC3E}">
        <p14:creationId xmlns:p14="http://schemas.microsoft.com/office/powerpoint/2010/main" val="354085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emulate it! Emulation is a perfectly reasonable approach to many of these challenges. You’ve got all your normal tools in most cases, or you can at least cross-compile them. </a:t>
            </a:r>
          </a:p>
          <a:p>
            <a:endParaRPr lang="en-US" dirty="0"/>
          </a:p>
          <a:p>
            <a:r>
              <a:rPr lang="en-US" dirty="0"/>
              <a:t>But the issue still stands – how the </a:t>
            </a:r>
            <a:r>
              <a:rPr lang="en-US" i="1" dirty="0"/>
              <a:t>ever fuck</a:t>
            </a:r>
            <a:r>
              <a:rPr lang="en-US" i="0" dirty="0"/>
              <a:t> do you get your target binary? </a:t>
            </a:r>
            <a:endParaRPr lang="en-US" dirty="0"/>
          </a:p>
        </p:txBody>
      </p:sp>
      <p:sp>
        <p:nvSpPr>
          <p:cNvPr id="4" name="Slide Number Placeholder 3"/>
          <p:cNvSpPr>
            <a:spLocks noGrp="1"/>
          </p:cNvSpPr>
          <p:nvPr>
            <p:ph type="sldNum" sz="quarter" idx="10"/>
          </p:nvPr>
        </p:nvSpPr>
        <p:spPr/>
        <p:txBody>
          <a:bodyPr/>
          <a:lstStyle/>
          <a:p>
            <a:fld id="{A4ECFF8F-32A8-4996-81D9-03F0CC1B2174}" type="slidenum">
              <a:rPr lang="en-US" smtClean="0"/>
              <a:t>40</a:t>
            </a:fld>
            <a:endParaRPr lang="en-US"/>
          </a:p>
        </p:txBody>
      </p:sp>
    </p:spTree>
    <p:extLst>
      <p:ext uri="{BB962C8B-B14F-4D97-AF65-F5344CB8AC3E}">
        <p14:creationId xmlns:p14="http://schemas.microsoft.com/office/powerpoint/2010/main" val="3187709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root, then. </a:t>
            </a:r>
          </a:p>
          <a:p>
            <a:endParaRPr lang="en-US" dirty="0"/>
          </a:p>
          <a:p>
            <a:r>
              <a:rPr lang="en-US" dirty="0"/>
              <a:t>This can range from surprisingly easy to frustratingly hard, depending on the environment. Keep in mind rule 0 through this whole thing: Someone else has done something similar, probably. A few hours of googling and reading could save you many, many hours of head-scratching and anguished screams as you question the lineage of the engineers who designed a device. </a:t>
            </a:r>
          </a:p>
        </p:txBody>
      </p:sp>
      <p:sp>
        <p:nvSpPr>
          <p:cNvPr id="4" name="Slide Number Placeholder 3"/>
          <p:cNvSpPr>
            <a:spLocks noGrp="1"/>
          </p:cNvSpPr>
          <p:nvPr>
            <p:ph type="sldNum" sz="quarter" idx="10"/>
          </p:nvPr>
        </p:nvSpPr>
        <p:spPr/>
        <p:txBody>
          <a:bodyPr/>
          <a:lstStyle/>
          <a:p>
            <a:fld id="{A4ECFF8F-32A8-4996-81D9-03F0CC1B2174}" type="slidenum">
              <a:rPr lang="en-US" smtClean="0"/>
              <a:t>41</a:t>
            </a:fld>
            <a:endParaRPr lang="en-US"/>
          </a:p>
        </p:txBody>
      </p:sp>
    </p:spTree>
    <p:extLst>
      <p:ext uri="{BB962C8B-B14F-4D97-AF65-F5344CB8AC3E}">
        <p14:creationId xmlns:p14="http://schemas.microsoft.com/office/powerpoint/2010/main" val="2241119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easy mode is, most often, updates! Updates can be the most direct way to get the binaries of interest, especially if there’s some new feature that’s being rolled out. Often, these updates contain whole filesystems, but sometimes they’re executables or binary patches against the blocks themselves. Sometimes, the bastards encrypt or obfuscate updates.</a:t>
            </a:r>
          </a:p>
        </p:txBody>
      </p:sp>
      <p:sp>
        <p:nvSpPr>
          <p:cNvPr id="4" name="Slide Number Placeholder 3"/>
          <p:cNvSpPr>
            <a:spLocks noGrp="1"/>
          </p:cNvSpPr>
          <p:nvPr>
            <p:ph type="sldNum" sz="quarter" idx="10"/>
          </p:nvPr>
        </p:nvSpPr>
        <p:spPr/>
        <p:txBody>
          <a:bodyPr/>
          <a:lstStyle/>
          <a:p>
            <a:fld id="{A4ECFF8F-32A8-4996-81D9-03F0CC1B2174}" type="slidenum">
              <a:rPr lang="en-US" smtClean="0"/>
              <a:t>42</a:t>
            </a:fld>
            <a:endParaRPr lang="en-US"/>
          </a:p>
        </p:txBody>
      </p:sp>
    </p:spTree>
    <p:extLst>
      <p:ext uri="{BB962C8B-B14F-4D97-AF65-F5344CB8AC3E}">
        <p14:creationId xmlns:p14="http://schemas.microsoft.com/office/powerpoint/2010/main" val="782461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the Fuck it, we’re doing it live of getting files off a device. This will require a certain amount of creativity on your part as you’re living in a very barebones </a:t>
            </a:r>
            <a:r>
              <a:rPr lang="en-US" dirty="0" err="1"/>
              <a:t>envinonment</a:t>
            </a:r>
            <a:r>
              <a:rPr lang="en-US" dirty="0"/>
              <a:t>. Take the easiest way out possible. </a:t>
            </a:r>
          </a:p>
        </p:txBody>
      </p:sp>
      <p:sp>
        <p:nvSpPr>
          <p:cNvPr id="4" name="Slide Number Placeholder 3"/>
          <p:cNvSpPr>
            <a:spLocks noGrp="1"/>
          </p:cNvSpPr>
          <p:nvPr>
            <p:ph type="sldNum" sz="quarter" idx="10"/>
          </p:nvPr>
        </p:nvSpPr>
        <p:spPr/>
        <p:txBody>
          <a:bodyPr/>
          <a:lstStyle/>
          <a:p>
            <a:fld id="{A4ECFF8F-32A8-4996-81D9-03F0CC1B2174}" type="slidenum">
              <a:rPr lang="en-US" smtClean="0"/>
              <a:t>43</a:t>
            </a:fld>
            <a:endParaRPr lang="en-US"/>
          </a:p>
        </p:txBody>
      </p:sp>
    </p:spTree>
    <p:extLst>
      <p:ext uri="{BB962C8B-B14F-4D97-AF65-F5344CB8AC3E}">
        <p14:creationId xmlns:p14="http://schemas.microsoft.com/office/powerpoint/2010/main" val="210673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what this looks like. </a:t>
            </a:r>
          </a:p>
        </p:txBody>
      </p:sp>
      <p:sp>
        <p:nvSpPr>
          <p:cNvPr id="4" name="Slide Number Placeholder 3"/>
          <p:cNvSpPr>
            <a:spLocks noGrp="1"/>
          </p:cNvSpPr>
          <p:nvPr>
            <p:ph type="sldNum" sz="quarter" idx="10"/>
          </p:nvPr>
        </p:nvSpPr>
        <p:spPr/>
        <p:txBody>
          <a:bodyPr/>
          <a:lstStyle/>
          <a:p>
            <a:fld id="{A4ECFF8F-32A8-4996-81D9-03F0CC1B2174}" type="slidenum">
              <a:rPr lang="en-US" smtClean="0"/>
              <a:t>44</a:t>
            </a:fld>
            <a:endParaRPr lang="en-US"/>
          </a:p>
        </p:txBody>
      </p:sp>
    </p:spTree>
    <p:extLst>
      <p:ext uri="{BB962C8B-B14F-4D97-AF65-F5344CB8AC3E}">
        <p14:creationId xmlns:p14="http://schemas.microsoft.com/office/powerpoint/2010/main" val="3770819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45</a:t>
            </a:fld>
            <a:endParaRPr lang="en-US"/>
          </a:p>
        </p:txBody>
      </p:sp>
    </p:spTree>
    <p:extLst>
      <p:ext uri="{BB962C8B-B14F-4D97-AF65-F5344CB8AC3E}">
        <p14:creationId xmlns:p14="http://schemas.microsoft.com/office/powerpoint/2010/main" val="4294356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damn, those look like filesystems. </a:t>
            </a:r>
          </a:p>
        </p:txBody>
      </p:sp>
      <p:sp>
        <p:nvSpPr>
          <p:cNvPr id="4" name="Slide Number Placeholder 3"/>
          <p:cNvSpPr>
            <a:spLocks noGrp="1"/>
          </p:cNvSpPr>
          <p:nvPr>
            <p:ph type="sldNum" sz="quarter" idx="10"/>
          </p:nvPr>
        </p:nvSpPr>
        <p:spPr/>
        <p:txBody>
          <a:bodyPr/>
          <a:lstStyle/>
          <a:p>
            <a:fld id="{A4ECFF8F-32A8-4996-81D9-03F0CC1B2174}" type="slidenum">
              <a:rPr lang="en-US" smtClean="0"/>
              <a:t>46</a:t>
            </a:fld>
            <a:endParaRPr lang="en-US"/>
          </a:p>
        </p:txBody>
      </p:sp>
    </p:spTree>
    <p:extLst>
      <p:ext uri="{BB962C8B-B14F-4D97-AF65-F5344CB8AC3E}">
        <p14:creationId xmlns:p14="http://schemas.microsoft.com/office/powerpoint/2010/main" val="1435751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direct, complete extraction at the raw block level outside of the native environment. This could be as simple as pulling the SD card out and dumping that</a:t>
            </a:r>
          </a:p>
        </p:txBody>
      </p:sp>
      <p:sp>
        <p:nvSpPr>
          <p:cNvPr id="4" name="Slide Number Placeholder 3"/>
          <p:cNvSpPr>
            <a:spLocks noGrp="1"/>
          </p:cNvSpPr>
          <p:nvPr>
            <p:ph type="sldNum" sz="quarter" idx="10"/>
          </p:nvPr>
        </p:nvSpPr>
        <p:spPr/>
        <p:txBody>
          <a:bodyPr/>
          <a:lstStyle/>
          <a:p>
            <a:fld id="{A4ECFF8F-32A8-4996-81D9-03F0CC1B2174}" type="slidenum">
              <a:rPr lang="en-US" smtClean="0"/>
              <a:t>47</a:t>
            </a:fld>
            <a:endParaRPr lang="en-US"/>
          </a:p>
        </p:txBody>
      </p:sp>
    </p:spTree>
    <p:extLst>
      <p:ext uri="{BB962C8B-B14F-4D97-AF65-F5344CB8AC3E}">
        <p14:creationId xmlns:p14="http://schemas.microsoft.com/office/powerpoint/2010/main" val="2737992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you’re looking at me like “okay asshole, tell me something I don’t know”. </a:t>
            </a:r>
          </a:p>
        </p:txBody>
      </p:sp>
      <p:sp>
        <p:nvSpPr>
          <p:cNvPr id="4" name="Slide Number Placeholder 3"/>
          <p:cNvSpPr>
            <a:spLocks noGrp="1"/>
          </p:cNvSpPr>
          <p:nvPr>
            <p:ph type="sldNum" sz="quarter" idx="10"/>
          </p:nvPr>
        </p:nvSpPr>
        <p:spPr/>
        <p:txBody>
          <a:bodyPr/>
          <a:lstStyle/>
          <a:p>
            <a:fld id="{A4ECFF8F-32A8-4996-81D9-03F0CC1B2174}" type="slidenum">
              <a:rPr lang="en-US" smtClean="0"/>
              <a:t>48</a:t>
            </a:fld>
            <a:endParaRPr lang="en-US"/>
          </a:p>
        </p:txBody>
      </p:sp>
    </p:spTree>
    <p:extLst>
      <p:ext uri="{BB962C8B-B14F-4D97-AF65-F5344CB8AC3E}">
        <p14:creationId xmlns:p14="http://schemas.microsoft.com/office/powerpoint/2010/main" val="6314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number of devices that have these is astoundingly large. These are all devices, a game console, an “anonymity device” a first generation Kindle and a Kobo H2O. Many of these devices are just a Raspberry Pi with some added hardware on top. </a:t>
            </a:r>
          </a:p>
        </p:txBody>
      </p:sp>
      <p:sp>
        <p:nvSpPr>
          <p:cNvPr id="4" name="Slide Number Placeholder 3"/>
          <p:cNvSpPr>
            <a:spLocks noGrp="1"/>
          </p:cNvSpPr>
          <p:nvPr>
            <p:ph type="sldNum" sz="quarter" idx="10"/>
          </p:nvPr>
        </p:nvSpPr>
        <p:spPr/>
        <p:txBody>
          <a:bodyPr/>
          <a:lstStyle/>
          <a:p>
            <a:fld id="{A4ECFF8F-32A8-4996-81D9-03F0CC1B2174}" type="slidenum">
              <a:rPr lang="en-US" smtClean="0"/>
              <a:t>49</a:t>
            </a:fld>
            <a:endParaRPr lang="en-US"/>
          </a:p>
        </p:txBody>
      </p:sp>
    </p:spTree>
    <p:extLst>
      <p:ext uri="{BB962C8B-B14F-4D97-AF65-F5344CB8AC3E}">
        <p14:creationId xmlns:p14="http://schemas.microsoft.com/office/powerpoint/2010/main" val="123428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ARM. </a:t>
            </a:r>
          </a:p>
        </p:txBody>
      </p:sp>
      <p:sp>
        <p:nvSpPr>
          <p:cNvPr id="4" name="Slide Number Placeholder 3"/>
          <p:cNvSpPr>
            <a:spLocks noGrp="1"/>
          </p:cNvSpPr>
          <p:nvPr>
            <p:ph type="sldNum" sz="quarter" idx="10"/>
          </p:nvPr>
        </p:nvSpPr>
        <p:spPr/>
        <p:txBody>
          <a:bodyPr/>
          <a:lstStyle/>
          <a:p>
            <a:fld id="{A4ECFF8F-32A8-4996-81D9-03F0CC1B2174}" type="slidenum">
              <a:rPr lang="en-US" smtClean="0"/>
              <a:t>5</a:t>
            </a:fld>
            <a:endParaRPr lang="en-US"/>
          </a:p>
        </p:txBody>
      </p:sp>
    </p:spTree>
    <p:extLst>
      <p:ext uri="{BB962C8B-B14F-4D97-AF65-F5344CB8AC3E}">
        <p14:creationId xmlns:p14="http://schemas.microsoft.com/office/powerpoint/2010/main" val="6376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eMMC devices make things harder though. eMMC is really similar to SD in that they share a common ancestor, there’s a few divergences that have been made to make the phone manufacturing industry happy. </a:t>
            </a:r>
          </a:p>
        </p:txBody>
      </p:sp>
      <p:sp>
        <p:nvSpPr>
          <p:cNvPr id="4" name="Slide Number Placeholder 3"/>
          <p:cNvSpPr>
            <a:spLocks noGrp="1"/>
          </p:cNvSpPr>
          <p:nvPr>
            <p:ph type="sldNum" sz="quarter" idx="10"/>
          </p:nvPr>
        </p:nvSpPr>
        <p:spPr/>
        <p:txBody>
          <a:bodyPr/>
          <a:lstStyle/>
          <a:p>
            <a:fld id="{A4ECFF8F-32A8-4996-81D9-03F0CC1B2174}" type="slidenum">
              <a:rPr lang="en-US" smtClean="0"/>
              <a:t>50</a:t>
            </a:fld>
            <a:endParaRPr lang="en-US"/>
          </a:p>
        </p:txBody>
      </p:sp>
    </p:spTree>
    <p:extLst>
      <p:ext uri="{BB962C8B-B14F-4D97-AF65-F5344CB8AC3E}">
        <p14:creationId xmlns:p14="http://schemas.microsoft.com/office/powerpoint/2010/main" val="1397392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eMMC modules now are actually </a:t>
            </a:r>
            <a:r>
              <a:rPr lang="en-US" dirty="0" err="1"/>
              <a:t>eMCP</a:t>
            </a:r>
            <a:r>
              <a:rPr lang="en-US" dirty="0"/>
              <a:t> modules, where you have the eMMC module stacked in silicon alongside LPDDR.</a:t>
            </a:r>
          </a:p>
        </p:txBody>
      </p:sp>
      <p:sp>
        <p:nvSpPr>
          <p:cNvPr id="4" name="Slide Number Placeholder 3"/>
          <p:cNvSpPr>
            <a:spLocks noGrp="1"/>
          </p:cNvSpPr>
          <p:nvPr>
            <p:ph type="sldNum" sz="quarter" idx="10"/>
          </p:nvPr>
        </p:nvSpPr>
        <p:spPr/>
        <p:txBody>
          <a:bodyPr/>
          <a:lstStyle/>
          <a:p>
            <a:fld id="{A4ECFF8F-32A8-4996-81D9-03F0CC1B2174}" type="slidenum">
              <a:rPr lang="en-US" smtClean="0"/>
              <a:t>51</a:t>
            </a:fld>
            <a:endParaRPr lang="en-US"/>
          </a:p>
        </p:txBody>
      </p:sp>
    </p:spTree>
    <p:extLst>
      <p:ext uri="{BB962C8B-B14F-4D97-AF65-F5344CB8AC3E}">
        <p14:creationId xmlns:p14="http://schemas.microsoft.com/office/powerpoint/2010/main" val="197587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eMMC readers are readily available. They come in all shapes and sizes and even have USB versions. eMMC cards still talk the same protocol that MMC cards talk, and are thus compatible with SD cards! </a:t>
            </a:r>
          </a:p>
        </p:txBody>
      </p:sp>
      <p:sp>
        <p:nvSpPr>
          <p:cNvPr id="4" name="Slide Number Placeholder 3"/>
          <p:cNvSpPr>
            <a:spLocks noGrp="1"/>
          </p:cNvSpPr>
          <p:nvPr>
            <p:ph type="sldNum" sz="quarter" idx="10"/>
          </p:nvPr>
        </p:nvSpPr>
        <p:spPr/>
        <p:txBody>
          <a:bodyPr/>
          <a:lstStyle/>
          <a:p>
            <a:fld id="{A4ECFF8F-32A8-4996-81D9-03F0CC1B2174}" type="slidenum">
              <a:rPr lang="en-US" smtClean="0"/>
              <a:t>52</a:t>
            </a:fld>
            <a:endParaRPr lang="en-US"/>
          </a:p>
        </p:txBody>
      </p:sp>
    </p:spTree>
    <p:extLst>
      <p:ext uri="{BB962C8B-B14F-4D97-AF65-F5344CB8AC3E}">
        <p14:creationId xmlns:p14="http://schemas.microsoft.com/office/powerpoint/2010/main" val="1435963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means you can be like this crazy bastard and make your own SD card adapters for eMMC devices. </a:t>
            </a:r>
          </a:p>
        </p:txBody>
      </p:sp>
      <p:sp>
        <p:nvSpPr>
          <p:cNvPr id="4" name="Slide Number Placeholder 3"/>
          <p:cNvSpPr>
            <a:spLocks noGrp="1"/>
          </p:cNvSpPr>
          <p:nvPr>
            <p:ph type="sldNum" sz="quarter" idx="10"/>
          </p:nvPr>
        </p:nvSpPr>
        <p:spPr/>
        <p:txBody>
          <a:bodyPr/>
          <a:lstStyle/>
          <a:p>
            <a:fld id="{A4ECFF8F-32A8-4996-81D9-03F0CC1B2174}" type="slidenum">
              <a:rPr lang="en-US" smtClean="0"/>
              <a:t>53</a:t>
            </a:fld>
            <a:endParaRPr lang="en-US"/>
          </a:p>
        </p:txBody>
      </p:sp>
    </p:spTree>
    <p:extLst>
      <p:ext uri="{BB962C8B-B14F-4D97-AF65-F5344CB8AC3E}">
        <p14:creationId xmlns:p14="http://schemas.microsoft.com/office/powerpoint/2010/main" val="688876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eMMC devices are also more common in industrial applications, as their lack of a physical interconnect means they can be potted and conformal coated. They survive higher temperatures, more reads and writes than your typical consumer SD card, and are generally meant for more abuse.</a:t>
            </a:r>
          </a:p>
          <a:p>
            <a:endParaRPr lang="en-US" dirty="0"/>
          </a:p>
          <a:p>
            <a:r>
              <a:rPr lang="en-US" dirty="0"/>
              <a:t>These devices here are just two examples of Raspberry Pi clones – compatible ones, even – which are built around eMMC devices. </a:t>
            </a:r>
          </a:p>
        </p:txBody>
      </p:sp>
      <p:sp>
        <p:nvSpPr>
          <p:cNvPr id="4" name="Slide Number Placeholder 3"/>
          <p:cNvSpPr>
            <a:spLocks noGrp="1"/>
          </p:cNvSpPr>
          <p:nvPr>
            <p:ph type="sldNum" sz="quarter" idx="10"/>
          </p:nvPr>
        </p:nvSpPr>
        <p:spPr/>
        <p:txBody>
          <a:bodyPr/>
          <a:lstStyle/>
          <a:p>
            <a:fld id="{A4ECFF8F-32A8-4996-81D9-03F0CC1B2174}" type="slidenum">
              <a:rPr lang="en-US" smtClean="0"/>
              <a:t>54</a:t>
            </a:fld>
            <a:endParaRPr lang="en-US"/>
          </a:p>
        </p:txBody>
      </p:sp>
    </p:spTree>
    <p:extLst>
      <p:ext uri="{BB962C8B-B14F-4D97-AF65-F5344CB8AC3E}">
        <p14:creationId xmlns:p14="http://schemas.microsoft.com/office/powerpoint/2010/main" val="8501565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you may have to go out of your way and start sniffing around the device to try and find what’s going on. Your device might need a whole bunch of fun.</a:t>
            </a:r>
          </a:p>
          <a:p>
            <a:endParaRPr lang="en-US" dirty="0"/>
          </a:p>
          <a:p>
            <a:r>
              <a:rPr lang="en-US" dirty="0"/>
              <a:t>If you think this could be you, It’s time to go to the Hardware Hacking Village and learn you a Thing. Hardware is a whole different special chunk of fun that we won’t get into because that rabbit hole is deeper than some young men at a street fair in late September.</a:t>
            </a:r>
          </a:p>
        </p:txBody>
      </p:sp>
      <p:sp>
        <p:nvSpPr>
          <p:cNvPr id="4" name="Slide Number Placeholder 3"/>
          <p:cNvSpPr>
            <a:spLocks noGrp="1"/>
          </p:cNvSpPr>
          <p:nvPr>
            <p:ph type="sldNum" sz="quarter" idx="10"/>
          </p:nvPr>
        </p:nvSpPr>
        <p:spPr/>
        <p:txBody>
          <a:bodyPr/>
          <a:lstStyle/>
          <a:p>
            <a:fld id="{A4ECFF8F-32A8-4996-81D9-03F0CC1B2174}" type="slidenum">
              <a:rPr lang="en-US" smtClean="0"/>
              <a:t>55</a:t>
            </a:fld>
            <a:endParaRPr lang="en-US"/>
          </a:p>
        </p:txBody>
      </p:sp>
    </p:spTree>
    <p:extLst>
      <p:ext uri="{BB962C8B-B14F-4D97-AF65-F5344CB8AC3E}">
        <p14:creationId xmlns:p14="http://schemas.microsoft.com/office/powerpoint/2010/main" val="2040839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time to get a logic analyzer. There’s plenty of cheaper, USB based ones that are more than capable .</a:t>
            </a:r>
          </a:p>
        </p:txBody>
      </p:sp>
      <p:sp>
        <p:nvSpPr>
          <p:cNvPr id="4" name="Slide Number Placeholder 3"/>
          <p:cNvSpPr>
            <a:spLocks noGrp="1"/>
          </p:cNvSpPr>
          <p:nvPr>
            <p:ph type="sldNum" sz="quarter" idx="10"/>
          </p:nvPr>
        </p:nvSpPr>
        <p:spPr/>
        <p:txBody>
          <a:bodyPr/>
          <a:lstStyle/>
          <a:p>
            <a:fld id="{A4ECFF8F-32A8-4996-81D9-03F0CC1B2174}" type="slidenum">
              <a:rPr lang="en-US" smtClean="0"/>
              <a:t>56</a:t>
            </a:fld>
            <a:endParaRPr lang="en-US"/>
          </a:p>
        </p:txBody>
      </p:sp>
    </p:spTree>
    <p:extLst>
      <p:ext uri="{BB962C8B-B14F-4D97-AF65-F5344CB8AC3E}">
        <p14:creationId xmlns:p14="http://schemas.microsoft.com/office/powerpoint/2010/main" val="626177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Devices like the Bus Pirate and </a:t>
            </a:r>
            <a:r>
              <a:rPr lang="en-US" dirty="0" err="1"/>
              <a:t>SPIDriver</a:t>
            </a:r>
            <a:r>
              <a:rPr lang="en-US" dirty="0"/>
              <a:t> are convenient hardware bridges for the wide, wide world of hardware peripherals that let you bridge the gap. Sure, laptops have SPI and I2C but they’re not easily accessible as a platform. These sorts of devices are amazing ways for you to mumble with hardware. </a:t>
            </a:r>
          </a:p>
        </p:txBody>
      </p:sp>
      <p:sp>
        <p:nvSpPr>
          <p:cNvPr id="4" name="Slide Number Placeholder 3"/>
          <p:cNvSpPr>
            <a:spLocks noGrp="1"/>
          </p:cNvSpPr>
          <p:nvPr>
            <p:ph type="sldNum" sz="quarter" idx="10"/>
          </p:nvPr>
        </p:nvSpPr>
        <p:spPr/>
        <p:txBody>
          <a:bodyPr/>
          <a:lstStyle/>
          <a:p>
            <a:fld id="{A4ECFF8F-32A8-4996-81D9-03F0CC1B2174}" type="slidenum">
              <a:rPr lang="en-US" smtClean="0"/>
              <a:t>57</a:t>
            </a:fld>
            <a:endParaRPr lang="en-US"/>
          </a:p>
        </p:txBody>
      </p:sp>
    </p:spTree>
    <p:extLst>
      <p:ext uri="{BB962C8B-B14F-4D97-AF65-F5344CB8AC3E}">
        <p14:creationId xmlns:p14="http://schemas.microsoft.com/office/powerpoint/2010/main" val="634971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the root filesystem, or a dump. It’s time to start digging around. </a:t>
            </a:r>
          </a:p>
        </p:txBody>
      </p:sp>
      <p:sp>
        <p:nvSpPr>
          <p:cNvPr id="4" name="Slide Number Placeholder 3"/>
          <p:cNvSpPr>
            <a:spLocks noGrp="1"/>
          </p:cNvSpPr>
          <p:nvPr>
            <p:ph type="sldNum" sz="quarter" idx="10"/>
          </p:nvPr>
        </p:nvSpPr>
        <p:spPr/>
        <p:txBody>
          <a:bodyPr/>
          <a:lstStyle/>
          <a:p>
            <a:fld id="{A4ECFF8F-32A8-4996-81D9-03F0CC1B2174}" type="slidenum">
              <a:rPr lang="en-US" smtClean="0"/>
              <a:t>58</a:t>
            </a:fld>
            <a:endParaRPr lang="en-US"/>
          </a:p>
        </p:txBody>
      </p:sp>
    </p:spTree>
    <p:extLst>
      <p:ext uri="{BB962C8B-B14F-4D97-AF65-F5344CB8AC3E}">
        <p14:creationId xmlns:p14="http://schemas.microsoft.com/office/powerpoint/2010/main" val="3593432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thing that you should get in the habit of is finding automation tools that work for your use case. </a:t>
            </a:r>
            <a:r>
              <a:rPr lang="en-US" dirty="0" err="1"/>
              <a:t>Binwalk</a:t>
            </a:r>
            <a:r>
              <a:rPr lang="en-US" dirty="0"/>
              <a:t> is the classic tool for this. It makes rough, educated guesses and spits out more guesses. It has a fairly high false positive rate, but a fairly low false negative rate, which makes it fairly useful in finding what could be hiding under there, so long as you can dig through the dirt.</a:t>
            </a:r>
          </a:p>
          <a:p>
            <a:endParaRPr lang="en-US" dirty="0"/>
          </a:p>
          <a:p>
            <a:r>
              <a:rPr lang="en-US" dirty="0"/>
              <a:t>Tools like </a:t>
            </a:r>
            <a:r>
              <a:rPr lang="en-US" dirty="0" err="1"/>
              <a:t>Photorec</a:t>
            </a:r>
            <a:r>
              <a:rPr lang="en-US" dirty="0"/>
              <a:t>, </a:t>
            </a:r>
            <a:r>
              <a:rPr lang="en-US" dirty="0" err="1"/>
              <a:t>losetup</a:t>
            </a:r>
            <a:r>
              <a:rPr lang="en-US" dirty="0"/>
              <a:t>, etc. are sometimes useful in their own right: These sorts of tools have a little bit of smarts baked in that can be really helpful. There are compressed </a:t>
            </a:r>
            <a:r>
              <a:rPr lang="en-US" dirty="0" err="1"/>
              <a:t>filsystems</a:t>
            </a:r>
            <a:r>
              <a:rPr lang="en-US" dirty="0"/>
              <a:t> that </a:t>
            </a:r>
            <a:r>
              <a:rPr lang="en-US" dirty="0" err="1"/>
              <a:t>binwalk</a:t>
            </a:r>
            <a:r>
              <a:rPr lang="en-US" dirty="0"/>
              <a:t> will ignore that other tools will totally be happy to consume. Your worst case is that a tool makes your working directory a bit of a mess.</a:t>
            </a:r>
          </a:p>
        </p:txBody>
      </p:sp>
      <p:sp>
        <p:nvSpPr>
          <p:cNvPr id="4" name="Slide Number Placeholder 3"/>
          <p:cNvSpPr>
            <a:spLocks noGrp="1"/>
          </p:cNvSpPr>
          <p:nvPr>
            <p:ph type="sldNum" sz="quarter" idx="10"/>
          </p:nvPr>
        </p:nvSpPr>
        <p:spPr/>
        <p:txBody>
          <a:bodyPr/>
          <a:lstStyle/>
          <a:p>
            <a:fld id="{A4ECFF8F-32A8-4996-81D9-03F0CC1B2174}" type="slidenum">
              <a:rPr lang="en-US" smtClean="0"/>
              <a:t>59</a:t>
            </a:fld>
            <a:endParaRPr lang="en-US"/>
          </a:p>
        </p:txBody>
      </p:sp>
    </p:spTree>
    <p:extLst>
      <p:ext uri="{BB962C8B-B14F-4D97-AF65-F5344CB8AC3E}">
        <p14:creationId xmlns:p14="http://schemas.microsoft.com/office/powerpoint/2010/main" val="373942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the Acorn RISC Machine, was built for the BBC Micro in 1985 by Acorn Computer, predominantly designed by the hands of Sophie Wilson. Later, ARM was changed to Advanced RISC machine, and later into simply ARM. The ARM ISA has stayed the same since ARM2.. Mostly. There’s been changes to keep up with the time, but you could read ARM assembler from the 80s and understand it today. </a:t>
            </a:r>
          </a:p>
        </p:txBody>
      </p:sp>
      <p:sp>
        <p:nvSpPr>
          <p:cNvPr id="4" name="Slide Number Placeholder 3"/>
          <p:cNvSpPr>
            <a:spLocks noGrp="1"/>
          </p:cNvSpPr>
          <p:nvPr>
            <p:ph type="sldNum" sz="quarter" idx="10"/>
          </p:nvPr>
        </p:nvSpPr>
        <p:spPr/>
        <p:txBody>
          <a:bodyPr/>
          <a:lstStyle/>
          <a:p>
            <a:fld id="{A4ECFF8F-32A8-4996-81D9-03F0CC1B2174}" type="slidenum">
              <a:rPr lang="en-US" smtClean="0"/>
              <a:t>6</a:t>
            </a:fld>
            <a:endParaRPr lang="en-US"/>
          </a:p>
        </p:txBody>
      </p:sp>
    </p:spTree>
    <p:extLst>
      <p:ext uri="{BB962C8B-B14F-4D97-AF65-F5344CB8AC3E}">
        <p14:creationId xmlns:p14="http://schemas.microsoft.com/office/powerpoint/2010/main" val="3233156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brings us to one amazing chunk of automation: QEMU. QEMU is a fast emulator for a variety of different platforms, letting you do stupid shit like </a:t>
            </a:r>
          </a:p>
        </p:txBody>
      </p:sp>
      <p:sp>
        <p:nvSpPr>
          <p:cNvPr id="4" name="Slide Number Placeholder 3"/>
          <p:cNvSpPr>
            <a:spLocks noGrp="1"/>
          </p:cNvSpPr>
          <p:nvPr>
            <p:ph type="sldNum" sz="quarter" idx="10"/>
          </p:nvPr>
        </p:nvSpPr>
        <p:spPr/>
        <p:txBody>
          <a:bodyPr/>
          <a:lstStyle/>
          <a:p>
            <a:fld id="{A4ECFF8F-32A8-4996-81D9-03F0CC1B2174}" type="slidenum">
              <a:rPr lang="en-US" smtClean="0"/>
              <a:t>60</a:t>
            </a:fld>
            <a:endParaRPr lang="en-US"/>
          </a:p>
        </p:txBody>
      </p:sp>
    </p:spTree>
    <p:extLst>
      <p:ext uri="{BB962C8B-B14F-4D97-AF65-F5344CB8AC3E}">
        <p14:creationId xmlns:p14="http://schemas.microsoft.com/office/powerpoint/2010/main" val="21340071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Mac OSX 10.4 on an Amiga</a:t>
            </a:r>
          </a:p>
        </p:txBody>
      </p:sp>
      <p:sp>
        <p:nvSpPr>
          <p:cNvPr id="4" name="Slide Number Placeholder 3"/>
          <p:cNvSpPr>
            <a:spLocks noGrp="1"/>
          </p:cNvSpPr>
          <p:nvPr>
            <p:ph type="sldNum" sz="quarter" idx="10"/>
          </p:nvPr>
        </p:nvSpPr>
        <p:spPr/>
        <p:txBody>
          <a:bodyPr/>
          <a:lstStyle/>
          <a:p>
            <a:fld id="{A4ECFF8F-32A8-4996-81D9-03F0CC1B2174}" type="slidenum">
              <a:rPr lang="en-US" smtClean="0"/>
              <a:t>61</a:t>
            </a:fld>
            <a:endParaRPr lang="en-US"/>
          </a:p>
        </p:txBody>
      </p:sp>
    </p:spTree>
    <p:extLst>
      <p:ext uri="{BB962C8B-B14F-4D97-AF65-F5344CB8AC3E}">
        <p14:creationId xmlns:p14="http://schemas.microsoft.com/office/powerpoint/2010/main" val="1947015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run Haiku on BeOS.</a:t>
            </a:r>
          </a:p>
          <a:p>
            <a:endParaRPr lang="en-US" dirty="0"/>
          </a:p>
          <a:p>
            <a:r>
              <a:rPr lang="en-US" dirty="0"/>
              <a:t>Or, alternately, more practical things. </a:t>
            </a:r>
          </a:p>
        </p:txBody>
      </p:sp>
      <p:sp>
        <p:nvSpPr>
          <p:cNvPr id="4" name="Slide Number Placeholder 3"/>
          <p:cNvSpPr>
            <a:spLocks noGrp="1"/>
          </p:cNvSpPr>
          <p:nvPr>
            <p:ph type="sldNum" sz="quarter" idx="10"/>
          </p:nvPr>
        </p:nvSpPr>
        <p:spPr/>
        <p:txBody>
          <a:bodyPr/>
          <a:lstStyle/>
          <a:p>
            <a:fld id="{A4ECFF8F-32A8-4996-81D9-03F0CC1B2174}" type="slidenum">
              <a:rPr lang="en-US" smtClean="0"/>
              <a:t>62</a:t>
            </a:fld>
            <a:endParaRPr lang="en-US"/>
          </a:p>
        </p:txBody>
      </p:sp>
    </p:spTree>
    <p:extLst>
      <p:ext uri="{BB962C8B-B14F-4D97-AF65-F5344CB8AC3E}">
        <p14:creationId xmlns:p14="http://schemas.microsoft.com/office/powerpoint/2010/main" val="1560968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QEMU has two general modes: A full-fat VM, like we just saw, or as a translating loader in Linux. Your device turned out to be X86 but you’re a paranoid person and don’t feel like letting it touch the real hardware directly? Full fat VM. Hell, even PowerPC can get in on the game. As a loader, it makes those weird executables from that hot new device look like any other executable.</a:t>
            </a:r>
          </a:p>
        </p:txBody>
      </p:sp>
      <p:sp>
        <p:nvSpPr>
          <p:cNvPr id="4" name="Slide Number Placeholder 3"/>
          <p:cNvSpPr>
            <a:spLocks noGrp="1"/>
          </p:cNvSpPr>
          <p:nvPr>
            <p:ph type="sldNum" sz="quarter" idx="10"/>
          </p:nvPr>
        </p:nvSpPr>
        <p:spPr/>
        <p:txBody>
          <a:bodyPr/>
          <a:lstStyle/>
          <a:p>
            <a:fld id="{A4ECFF8F-32A8-4996-81D9-03F0CC1B2174}" type="slidenum">
              <a:rPr lang="en-US" smtClean="0"/>
              <a:t>63</a:t>
            </a:fld>
            <a:endParaRPr lang="en-US"/>
          </a:p>
        </p:txBody>
      </p:sp>
    </p:spTree>
    <p:extLst>
      <p:ext uri="{BB962C8B-B14F-4D97-AF65-F5344CB8AC3E}">
        <p14:creationId xmlns:p14="http://schemas.microsoft.com/office/powerpoint/2010/main" val="2259152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QEMU running as a full VM, running MSDOS 6.22 and interfacing with real hardware, a gigantic Overland Data 9 track tape drive. I used this to dump Data General AOS boot and install tapes.</a:t>
            </a:r>
          </a:p>
        </p:txBody>
      </p:sp>
      <p:sp>
        <p:nvSpPr>
          <p:cNvPr id="4" name="Slide Number Placeholder 3"/>
          <p:cNvSpPr>
            <a:spLocks noGrp="1"/>
          </p:cNvSpPr>
          <p:nvPr>
            <p:ph type="sldNum" sz="quarter" idx="10"/>
          </p:nvPr>
        </p:nvSpPr>
        <p:spPr/>
        <p:txBody>
          <a:bodyPr/>
          <a:lstStyle/>
          <a:p>
            <a:fld id="{A4ECFF8F-32A8-4996-81D9-03F0CC1B2174}" type="slidenum">
              <a:rPr lang="en-US" smtClean="0"/>
              <a:t>64</a:t>
            </a:fld>
            <a:endParaRPr lang="en-US"/>
          </a:p>
        </p:txBody>
      </p:sp>
    </p:spTree>
    <p:extLst>
      <p:ext uri="{BB962C8B-B14F-4D97-AF65-F5344CB8AC3E}">
        <p14:creationId xmlns:p14="http://schemas.microsoft.com/office/powerpoint/2010/main" val="1893630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Linux’s loader. Ever wondered why you can call Mono and WINE executables directly from the command line? Simple, it’s the loader framework. Originally so that you could call JARs directly, it’s now fairly trivial to add new kinds of “executables” to Linux. </a:t>
            </a:r>
          </a:p>
        </p:txBody>
      </p:sp>
      <p:sp>
        <p:nvSpPr>
          <p:cNvPr id="4" name="Slide Number Placeholder 3"/>
          <p:cNvSpPr>
            <a:spLocks noGrp="1"/>
          </p:cNvSpPr>
          <p:nvPr>
            <p:ph type="sldNum" sz="quarter" idx="10"/>
          </p:nvPr>
        </p:nvSpPr>
        <p:spPr/>
        <p:txBody>
          <a:bodyPr/>
          <a:lstStyle/>
          <a:p>
            <a:fld id="{A4ECFF8F-32A8-4996-81D9-03F0CC1B2174}" type="slidenum">
              <a:rPr lang="en-US" smtClean="0"/>
              <a:t>65</a:t>
            </a:fld>
            <a:endParaRPr lang="en-US"/>
          </a:p>
        </p:txBody>
      </p:sp>
    </p:spTree>
    <p:extLst>
      <p:ext uri="{BB962C8B-B14F-4D97-AF65-F5344CB8AC3E}">
        <p14:creationId xmlns:p14="http://schemas.microsoft.com/office/powerpoint/2010/main" val="370938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loader, it comes down to two options: With or without containers. Without a container, you’re going in raw with no protection. If that executable decides to do something terrible to you, it’s totally going to do it. On the other hand, containers are a totally reasonable option. Using containers means that you have some amount of wall around a possibly malicious application, or something that needs weird library setups. As long as Linux can call the loader, it’s all fine. </a:t>
            </a:r>
          </a:p>
        </p:txBody>
      </p:sp>
      <p:sp>
        <p:nvSpPr>
          <p:cNvPr id="4" name="Slide Number Placeholder 3"/>
          <p:cNvSpPr>
            <a:spLocks noGrp="1"/>
          </p:cNvSpPr>
          <p:nvPr>
            <p:ph type="sldNum" sz="quarter" idx="10"/>
          </p:nvPr>
        </p:nvSpPr>
        <p:spPr/>
        <p:txBody>
          <a:bodyPr/>
          <a:lstStyle/>
          <a:p>
            <a:fld id="{A4ECFF8F-32A8-4996-81D9-03F0CC1B2174}" type="slidenum">
              <a:rPr lang="en-US" smtClean="0"/>
              <a:t>66</a:t>
            </a:fld>
            <a:endParaRPr lang="en-US"/>
          </a:p>
        </p:txBody>
      </p:sp>
    </p:spTree>
    <p:extLst>
      <p:ext uri="{BB962C8B-B14F-4D97-AF65-F5344CB8AC3E}">
        <p14:creationId xmlns:p14="http://schemas.microsoft.com/office/powerpoint/2010/main" val="2322971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context on what you’re going to see next, this is the hardware most software expects. Not a laptop running a VM running QEMU. </a:t>
            </a:r>
          </a:p>
        </p:txBody>
      </p:sp>
      <p:sp>
        <p:nvSpPr>
          <p:cNvPr id="4" name="Slide Number Placeholder 3"/>
          <p:cNvSpPr>
            <a:spLocks noGrp="1"/>
          </p:cNvSpPr>
          <p:nvPr>
            <p:ph type="sldNum" sz="quarter" idx="10"/>
          </p:nvPr>
        </p:nvSpPr>
        <p:spPr/>
        <p:txBody>
          <a:bodyPr/>
          <a:lstStyle/>
          <a:p>
            <a:fld id="{A4ECFF8F-32A8-4996-81D9-03F0CC1B2174}" type="slidenum">
              <a:rPr lang="en-US" smtClean="0"/>
              <a:t>67</a:t>
            </a:fld>
            <a:endParaRPr lang="en-US"/>
          </a:p>
        </p:txBody>
      </p:sp>
    </p:spTree>
    <p:extLst>
      <p:ext uri="{BB962C8B-B14F-4D97-AF65-F5344CB8AC3E}">
        <p14:creationId xmlns:p14="http://schemas.microsoft.com/office/powerpoint/2010/main" val="13045892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QEMU running S390x executables from Alpine Linux, doing a full boot, then just running a shell from the ArmArch64 </a:t>
            </a:r>
          </a:p>
        </p:txBody>
      </p:sp>
      <p:sp>
        <p:nvSpPr>
          <p:cNvPr id="4" name="Slide Number Placeholder 3"/>
          <p:cNvSpPr>
            <a:spLocks noGrp="1"/>
          </p:cNvSpPr>
          <p:nvPr>
            <p:ph type="sldNum" sz="quarter" idx="10"/>
          </p:nvPr>
        </p:nvSpPr>
        <p:spPr/>
        <p:txBody>
          <a:bodyPr/>
          <a:lstStyle/>
          <a:p>
            <a:fld id="{A4ECFF8F-32A8-4996-81D9-03F0CC1B2174}" type="slidenum">
              <a:rPr lang="en-US" smtClean="0"/>
              <a:t>68</a:t>
            </a:fld>
            <a:endParaRPr lang="en-US"/>
          </a:p>
        </p:txBody>
      </p:sp>
    </p:spTree>
    <p:extLst>
      <p:ext uri="{BB962C8B-B14F-4D97-AF65-F5344CB8AC3E}">
        <p14:creationId xmlns:p14="http://schemas.microsoft.com/office/powerpoint/2010/main" val="811026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outline, I promised a demo of AFL.</a:t>
            </a:r>
          </a:p>
          <a:p>
            <a:endParaRPr lang="en-US" dirty="0"/>
          </a:p>
          <a:p>
            <a:r>
              <a:rPr lang="en-US" dirty="0"/>
              <a:t>AFL needs a bunch of setup. I had to compile AFL under Debian, pull over a bunch of libraries from the local side, then pass in some environment arguments. Why am I going to these great lengths? I’m running it into the container that all the s390x executable lives in, which is under Alpine’s version of </a:t>
            </a:r>
            <a:r>
              <a:rPr lang="en-US" dirty="0" err="1"/>
              <a:t>musl</a:t>
            </a:r>
            <a:r>
              <a:rPr lang="en-US" dirty="0"/>
              <a:t> </a:t>
            </a:r>
            <a:r>
              <a:rPr lang="en-US" dirty="0" err="1"/>
              <a:t>libc</a:t>
            </a:r>
            <a:r>
              <a:rPr lang="en-US" dirty="0"/>
              <a:t>. </a:t>
            </a:r>
          </a:p>
        </p:txBody>
      </p:sp>
      <p:sp>
        <p:nvSpPr>
          <p:cNvPr id="4" name="Slide Number Placeholder 3"/>
          <p:cNvSpPr>
            <a:spLocks noGrp="1"/>
          </p:cNvSpPr>
          <p:nvPr>
            <p:ph type="sldNum" sz="quarter" idx="10"/>
          </p:nvPr>
        </p:nvSpPr>
        <p:spPr/>
        <p:txBody>
          <a:bodyPr/>
          <a:lstStyle/>
          <a:p>
            <a:fld id="{A4ECFF8F-32A8-4996-81D9-03F0CC1B2174}" type="slidenum">
              <a:rPr lang="en-US" smtClean="0"/>
              <a:t>69</a:t>
            </a:fld>
            <a:endParaRPr lang="en-US"/>
          </a:p>
        </p:txBody>
      </p:sp>
    </p:spTree>
    <p:extLst>
      <p:ext uri="{BB962C8B-B14F-4D97-AF65-F5344CB8AC3E}">
        <p14:creationId xmlns:p14="http://schemas.microsoft.com/office/powerpoint/2010/main" val="243651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appliances, phones and routers have been running on top of ARM for quite a while: It’s cheap, low power and versatile enough to do what most people want it to do. These small </a:t>
            </a:r>
            <a:r>
              <a:rPr lang="en-US" dirty="0" err="1"/>
              <a:t>linux</a:t>
            </a:r>
            <a:r>
              <a:rPr lang="en-US" dirty="0"/>
              <a:t>-based ARM devices have become fixtures in our houses and in enterprise. We’re now seeing ARM-based laptops, with ASUS’ </a:t>
            </a:r>
            <a:r>
              <a:rPr lang="en-US" dirty="0" err="1"/>
              <a:t>NovaGo</a:t>
            </a:r>
            <a:r>
              <a:rPr lang="en-US" dirty="0"/>
              <a:t> coming to market and several other devices based on Qualcomm’s Snapdragon processor line running full desktop OS’s on them and getting days of battery life. </a:t>
            </a:r>
          </a:p>
        </p:txBody>
      </p:sp>
      <p:sp>
        <p:nvSpPr>
          <p:cNvPr id="4" name="Slide Number Placeholder 3"/>
          <p:cNvSpPr>
            <a:spLocks noGrp="1"/>
          </p:cNvSpPr>
          <p:nvPr>
            <p:ph type="sldNum" sz="quarter" idx="10"/>
          </p:nvPr>
        </p:nvSpPr>
        <p:spPr/>
        <p:txBody>
          <a:bodyPr/>
          <a:lstStyle/>
          <a:p>
            <a:fld id="{A4ECFF8F-32A8-4996-81D9-03F0CC1B2174}" type="slidenum">
              <a:rPr lang="en-US" smtClean="0"/>
              <a:t>7</a:t>
            </a:fld>
            <a:endParaRPr lang="en-US"/>
          </a:p>
        </p:txBody>
      </p:sp>
    </p:spTree>
    <p:extLst>
      <p:ext uri="{BB962C8B-B14F-4D97-AF65-F5344CB8AC3E}">
        <p14:creationId xmlns:p14="http://schemas.microsoft.com/office/powerpoint/2010/main" val="2919705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70</a:t>
            </a:fld>
            <a:endParaRPr lang="en-US"/>
          </a:p>
        </p:txBody>
      </p:sp>
    </p:spTree>
    <p:extLst>
      <p:ext uri="{BB962C8B-B14F-4D97-AF65-F5344CB8AC3E}">
        <p14:creationId xmlns:p14="http://schemas.microsoft.com/office/powerpoint/2010/main" val="964903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71</a:t>
            </a:fld>
            <a:endParaRPr lang="en-US"/>
          </a:p>
        </p:txBody>
      </p:sp>
    </p:spTree>
    <p:extLst>
      <p:ext uri="{BB962C8B-B14F-4D97-AF65-F5344CB8AC3E}">
        <p14:creationId xmlns:p14="http://schemas.microsoft.com/office/powerpoint/2010/main" val="2765851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72</a:t>
            </a:fld>
            <a:endParaRPr lang="en-US"/>
          </a:p>
        </p:txBody>
      </p:sp>
    </p:spTree>
    <p:extLst>
      <p:ext uri="{BB962C8B-B14F-4D97-AF65-F5344CB8AC3E}">
        <p14:creationId xmlns:p14="http://schemas.microsoft.com/office/powerpoint/2010/main" val="3491071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CFF8F-32A8-4996-81D9-03F0CC1B2174}" type="slidenum">
              <a:rPr lang="en-US" smtClean="0"/>
              <a:t>73</a:t>
            </a:fld>
            <a:endParaRPr lang="en-US"/>
          </a:p>
        </p:txBody>
      </p:sp>
    </p:spTree>
    <p:extLst>
      <p:ext uri="{BB962C8B-B14F-4D97-AF65-F5344CB8AC3E}">
        <p14:creationId xmlns:p14="http://schemas.microsoft.com/office/powerpoint/2010/main" val="324520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line of IKEA’s TRADFRI Smart LED lighting solutions run on ARM Cortex M0 chips, including the dimmers and bulbs. They go for months on a CR2032 battery. </a:t>
            </a:r>
          </a:p>
        </p:txBody>
      </p:sp>
      <p:sp>
        <p:nvSpPr>
          <p:cNvPr id="4" name="Slide Number Placeholder 3"/>
          <p:cNvSpPr>
            <a:spLocks noGrp="1"/>
          </p:cNvSpPr>
          <p:nvPr>
            <p:ph type="sldNum" sz="quarter" idx="10"/>
          </p:nvPr>
        </p:nvSpPr>
        <p:spPr/>
        <p:txBody>
          <a:bodyPr/>
          <a:lstStyle/>
          <a:p>
            <a:fld id="{A4ECFF8F-32A8-4996-81D9-03F0CC1B2174}" type="slidenum">
              <a:rPr lang="en-US" smtClean="0"/>
              <a:t>8</a:t>
            </a:fld>
            <a:endParaRPr lang="en-US"/>
          </a:p>
        </p:txBody>
      </p:sp>
    </p:spTree>
    <p:extLst>
      <p:ext uri="{BB962C8B-B14F-4D97-AF65-F5344CB8AC3E}">
        <p14:creationId xmlns:p14="http://schemas.microsoft.com/office/powerpoint/2010/main" val="408317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Embedded Linux devices in general.</a:t>
            </a:r>
          </a:p>
        </p:txBody>
      </p:sp>
      <p:sp>
        <p:nvSpPr>
          <p:cNvPr id="4" name="Slide Number Placeholder 3"/>
          <p:cNvSpPr>
            <a:spLocks noGrp="1"/>
          </p:cNvSpPr>
          <p:nvPr>
            <p:ph type="sldNum" sz="quarter" idx="10"/>
          </p:nvPr>
        </p:nvSpPr>
        <p:spPr/>
        <p:txBody>
          <a:bodyPr/>
          <a:lstStyle/>
          <a:p>
            <a:fld id="{A4ECFF8F-32A8-4996-81D9-03F0CC1B2174}" type="slidenum">
              <a:rPr lang="en-US" smtClean="0"/>
              <a:t>9</a:t>
            </a:fld>
            <a:endParaRPr lang="en-US"/>
          </a:p>
        </p:txBody>
      </p:sp>
    </p:spTree>
    <p:extLst>
      <p:ext uri="{BB962C8B-B14F-4D97-AF65-F5344CB8AC3E}">
        <p14:creationId xmlns:p14="http://schemas.microsoft.com/office/powerpoint/2010/main" val="91566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795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127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3844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66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84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556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52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6271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972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746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2018-07-03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381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61BEF0D-F0BB-DE4B-95CE-6DB70DBA9567}" type="datetimeFigureOut">
              <a:rPr lang="en-US" smtClean="0"/>
              <a:pPr/>
              <a:t>2018-07-03</a:t>
            </a:fld>
            <a:endParaRPr 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tx1">
                    <a:alpha val="20000"/>
                  </a:schemeClr>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6703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owasp.org/index.php/OWASP_Internet_of_Things_Projec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firmwaresecurity.com/2018/06/03/list-of-iot-embedded-os-firmware-tools/" TargetMode="External"/><Relationship Id="rId5" Type="http://schemas.openxmlformats.org/officeDocument/2006/relationships/hyperlink" Target="https://github.com/threat9/routersploit" TargetMode="External"/><Relationship Id="rId4" Type="http://schemas.openxmlformats.org/officeDocument/2006/relationships/hyperlink" Target="https://github.com/craigz28/firmwalk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hexblog.com/files/recon%202010%20Skochinsky.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beckus.github.io/qemu_stm32/" TargetMode="External"/><Relationship Id="rId5" Type="http://schemas.openxmlformats.org/officeDocument/2006/relationships/hyperlink" Target="https://www.blackhat.com/presentations/bh-europe-04/bh-eu-04-dehaas/bh-eu-04-dehaas.pdf" TargetMode="External"/><Relationship Id="rId4" Type="http://schemas.openxmlformats.org/officeDocument/2006/relationships/hyperlink" Target="https://blog.senr.io/blog/jtag-explained"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D4D7-98F4-4217-89DB-67F2F063A187}"/>
              </a:ext>
            </a:extLst>
          </p:cNvPr>
          <p:cNvSpPr>
            <a:spLocks noGrp="1"/>
          </p:cNvSpPr>
          <p:nvPr>
            <p:ph type="ctrTitle"/>
          </p:nvPr>
        </p:nvSpPr>
        <p:spPr/>
        <p:txBody>
          <a:bodyPr/>
          <a:lstStyle/>
          <a:p>
            <a:r>
              <a:rPr lang="en-US" dirty="0"/>
              <a:t>It’s assembler, Jim, </a:t>
            </a:r>
            <a:r>
              <a:rPr lang="en-US" i="1" dirty="0"/>
              <a:t>but not as we know it</a:t>
            </a:r>
            <a:r>
              <a:rPr lang="en-US" dirty="0"/>
              <a:t>!</a:t>
            </a:r>
          </a:p>
        </p:txBody>
      </p:sp>
      <p:sp>
        <p:nvSpPr>
          <p:cNvPr id="3" name="Subtitle 2">
            <a:extLst>
              <a:ext uri="{FF2B5EF4-FFF2-40B4-BE49-F238E27FC236}">
                <a16:creationId xmlns:a16="http://schemas.microsoft.com/office/drawing/2014/main" id="{C962B085-B8A8-4B92-9397-158927321CCE}"/>
              </a:ext>
            </a:extLst>
          </p:cNvPr>
          <p:cNvSpPr>
            <a:spLocks noGrp="1"/>
          </p:cNvSpPr>
          <p:nvPr>
            <p:ph type="subTitle" idx="1"/>
          </p:nvPr>
        </p:nvSpPr>
        <p:spPr/>
        <p:txBody>
          <a:bodyPr>
            <a:normAutofit/>
          </a:bodyPr>
          <a:lstStyle/>
          <a:p>
            <a:r>
              <a:rPr lang="en-US" dirty="0"/>
              <a:t>Morgan Gangwere</a:t>
            </a:r>
          </a:p>
          <a:p>
            <a:r>
              <a:rPr lang="en-US" dirty="0"/>
              <a:t>DEF CON 26</a:t>
            </a:r>
          </a:p>
        </p:txBody>
      </p:sp>
    </p:spTree>
    <p:extLst>
      <p:ext uri="{BB962C8B-B14F-4D97-AF65-F5344CB8AC3E}">
        <p14:creationId xmlns:p14="http://schemas.microsoft.com/office/powerpoint/2010/main" val="314915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D57A-A9B8-4C4D-B86B-8916D0987599}"/>
              </a:ext>
            </a:extLst>
          </p:cNvPr>
          <p:cNvSpPr>
            <a:spLocks noGrp="1"/>
          </p:cNvSpPr>
          <p:nvPr>
            <p:ph type="title"/>
          </p:nvPr>
        </p:nvSpPr>
        <p:spPr/>
        <p:txBody>
          <a:bodyPr/>
          <a:lstStyle/>
          <a:p>
            <a:r>
              <a:rPr lang="en-US" dirty="0"/>
              <a:t>Anatomy of an Embedded Linux device. </a:t>
            </a:r>
          </a:p>
        </p:txBody>
      </p:sp>
      <p:sp>
        <p:nvSpPr>
          <p:cNvPr id="3" name="Content Placeholder 2">
            <a:extLst>
              <a:ext uri="{FF2B5EF4-FFF2-40B4-BE49-F238E27FC236}">
                <a16:creationId xmlns:a16="http://schemas.microsoft.com/office/drawing/2014/main" id="{36A9E7F2-1B5D-47A1-9A75-3A33E7D0D27D}"/>
              </a:ext>
            </a:extLst>
          </p:cNvPr>
          <p:cNvSpPr>
            <a:spLocks noGrp="1"/>
          </p:cNvSpPr>
          <p:nvPr>
            <p:ph idx="1"/>
          </p:nvPr>
        </p:nvSpPr>
        <p:spPr/>
        <p:txBody>
          <a:bodyPr/>
          <a:lstStyle/>
          <a:p>
            <a:r>
              <a:rPr lang="en-US" dirty="0"/>
              <a:t>Fundamentally 3 parts</a:t>
            </a:r>
          </a:p>
          <a:p>
            <a:pPr lvl="1"/>
            <a:r>
              <a:rPr lang="en-US" dirty="0"/>
              <a:t>Storage</a:t>
            </a:r>
          </a:p>
          <a:p>
            <a:pPr lvl="1"/>
            <a:r>
              <a:rPr lang="en-US" dirty="0"/>
              <a:t>SoC/Processor</a:t>
            </a:r>
          </a:p>
          <a:p>
            <a:pPr lvl="1"/>
            <a:r>
              <a:rPr lang="en-US" dirty="0"/>
              <a:t>RAM</a:t>
            </a:r>
          </a:p>
          <a:p>
            <a:r>
              <a:rPr lang="en-US" dirty="0"/>
              <a:t>Everything else? Bonus.</a:t>
            </a:r>
          </a:p>
          <a:p>
            <a:pPr lvl="1"/>
            <a:r>
              <a:rPr lang="en-US" dirty="0"/>
              <a:t>PHYs on everything from I2C, USB to SDIO</a:t>
            </a:r>
          </a:p>
          <a:p>
            <a:pPr lvl="1"/>
            <a:r>
              <a:rPr lang="en-US" dirty="0"/>
              <a:t>Cameras and Screens are via MIPI-defined protocols, CSI and DSI respectively</a:t>
            </a:r>
          </a:p>
          <a:p>
            <a:r>
              <a:rPr lang="en-US" dirty="0"/>
              <a:t>At one point, they all </a:t>
            </a:r>
            <a:r>
              <a:rPr lang="en-US" i="1" dirty="0"/>
              <a:t>look</a:t>
            </a:r>
            <a:r>
              <a:rPr lang="en-US" dirty="0"/>
              <a:t> mostly the same.</a:t>
            </a:r>
          </a:p>
        </p:txBody>
      </p:sp>
    </p:spTree>
    <p:extLst>
      <p:ext uri="{BB962C8B-B14F-4D97-AF65-F5344CB8AC3E}">
        <p14:creationId xmlns:p14="http://schemas.microsoft.com/office/powerpoint/2010/main" val="2066479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6793-4700-47A5-B857-B262B22B4B45}"/>
              </a:ext>
            </a:extLst>
          </p:cNvPr>
          <p:cNvSpPr>
            <a:spLocks noGrp="1"/>
          </p:cNvSpPr>
          <p:nvPr>
            <p:ph type="title"/>
          </p:nvPr>
        </p:nvSpPr>
        <p:spPr/>
        <p:txBody>
          <a:bodyPr/>
          <a:lstStyle/>
          <a:p>
            <a:r>
              <a:rPr lang="en-US" dirty="0"/>
              <a:t>What is an SoC?</a:t>
            </a:r>
          </a:p>
        </p:txBody>
      </p:sp>
      <p:sp>
        <p:nvSpPr>
          <p:cNvPr id="3" name="Content Placeholder 2">
            <a:extLst>
              <a:ext uri="{FF2B5EF4-FFF2-40B4-BE49-F238E27FC236}">
                <a16:creationId xmlns:a16="http://schemas.microsoft.com/office/drawing/2014/main" id="{57C43BFF-4832-4508-A810-6FDD297AEF35}"/>
              </a:ext>
            </a:extLst>
          </p:cNvPr>
          <p:cNvSpPr>
            <a:spLocks noGrp="1"/>
          </p:cNvSpPr>
          <p:nvPr>
            <p:ph idx="1"/>
          </p:nvPr>
        </p:nvSpPr>
        <p:spPr>
          <a:xfrm>
            <a:off x="614034" y="2523966"/>
            <a:ext cx="4487356" cy="2727383"/>
          </a:xfrm>
        </p:spPr>
        <p:txBody>
          <a:bodyPr>
            <a:normAutofit fontScale="55000" lnSpcReduction="20000"/>
          </a:bodyPr>
          <a:lstStyle/>
          <a:p>
            <a:r>
              <a:rPr lang="en-US" dirty="0"/>
              <a:t>Several major vendors:</a:t>
            </a:r>
          </a:p>
          <a:p>
            <a:pPr lvl="1"/>
            <a:r>
              <a:rPr lang="en-US" dirty="0"/>
              <a:t>Allwinner, </a:t>
            </a:r>
            <a:r>
              <a:rPr lang="en-US" dirty="0" err="1"/>
              <a:t>Rockchip</a:t>
            </a:r>
            <a:r>
              <a:rPr lang="en-US" dirty="0"/>
              <a:t> (China)</a:t>
            </a:r>
          </a:p>
          <a:p>
            <a:pPr lvl="1"/>
            <a:r>
              <a:rPr lang="en-US" dirty="0"/>
              <a:t>Atheros, TI, Apple (US)</a:t>
            </a:r>
          </a:p>
          <a:p>
            <a:pPr lvl="1"/>
            <a:r>
              <a:rPr lang="en-US" dirty="0"/>
              <a:t>Samsung (Korea)</a:t>
            </a:r>
          </a:p>
          <a:p>
            <a:r>
              <a:rPr lang="en-US" dirty="0"/>
              <a:t>80-100% of the peripherals and possibly storage is right there on die</a:t>
            </a:r>
          </a:p>
          <a:p>
            <a:r>
              <a:rPr lang="en-US" dirty="0"/>
              <a:t>Becomes a “just add peripherals” design</a:t>
            </a:r>
          </a:p>
          <a:p>
            <a:pPr lvl="1"/>
            <a:r>
              <a:rPr lang="en-US" dirty="0"/>
              <a:t>Some vendors include SoCs as a part of other devices, such as TI's line of DSPs with an ARM SoC used for video production hardware and the like.</a:t>
            </a:r>
          </a:p>
          <a:p>
            <a:r>
              <a:rPr lang="en-US" dirty="0"/>
              <a:t>In some devices, there may be multiple SoCs: A whole line of Cisco-owned Linux-based teleconferencing hardware has big banks of SoCs from TI doing video processing on the fly alongside a DSP.</a:t>
            </a:r>
          </a:p>
        </p:txBody>
      </p:sp>
      <p:pic>
        <p:nvPicPr>
          <p:cNvPr id="5" name="Picture 4">
            <a:extLst>
              <a:ext uri="{FF2B5EF4-FFF2-40B4-BE49-F238E27FC236}">
                <a16:creationId xmlns:a16="http://schemas.microsoft.com/office/drawing/2014/main" id="{C0E83977-E369-4B60-9415-5B1FA750C757}"/>
              </a:ext>
            </a:extLst>
          </p:cNvPr>
          <p:cNvPicPr>
            <a:picLocks noChangeAspect="1"/>
          </p:cNvPicPr>
          <p:nvPr/>
        </p:nvPicPr>
        <p:blipFill rotWithShape="1">
          <a:blip r:embed="rId3"/>
          <a:srcRect l="31509" t="22924" r="25345" b="52515"/>
          <a:stretch/>
        </p:blipFill>
        <p:spPr>
          <a:xfrm>
            <a:off x="5348129" y="2438082"/>
            <a:ext cx="3188370" cy="2813267"/>
          </a:xfrm>
          <a:prstGeom prst="rect">
            <a:avLst/>
          </a:prstGeom>
        </p:spPr>
      </p:pic>
      <p:sp>
        <p:nvSpPr>
          <p:cNvPr id="6" name="Oval 5">
            <a:extLst>
              <a:ext uri="{FF2B5EF4-FFF2-40B4-BE49-F238E27FC236}">
                <a16:creationId xmlns:a16="http://schemas.microsoft.com/office/drawing/2014/main" id="{4A1C6DAA-A933-4EB9-A299-DE0006721645}"/>
              </a:ext>
            </a:extLst>
          </p:cNvPr>
          <p:cNvSpPr/>
          <p:nvPr/>
        </p:nvSpPr>
        <p:spPr>
          <a:xfrm>
            <a:off x="7012781" y="3675459"/>
            <a:ext cx="852488" cy="85248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1306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17B3-754C-4F9C-9055-0748AB5DD599}"/>
              </a:ext>
            </a:extLst>
          </p:cNvPr>
          <p:cNvSpPr>
            <a:spLocks noGrp="1"/>
          </p:cNvSpPr>
          <p:nvPr>
            <p:ph type="title"/>
          </p:nvPr>
        </p:nvSpPr>
        <p:spPr/>
        <p:txBody>
          <a:bodyPr/>
          <a:lstStyle/>
          <a:p>
            <a:r>
              <a:rPr lang="en-US" dirty="0"/>
              <a:t>What is an SoC?</a:t>
            </a:r>
          </a:p>
        </p:txBody>
      </p:sp>
      <p:graphicFrame>
        <p:nvGraphicFramePr>
          <p:cNvPr id="13" name="Content Placeholder 12">
            <a:extLst>
              <a:ext uri="{FF2B5EF4-FFF2-40B4-BE49-F238E27FC236}">
                <a16:creationId xmlns:a16="http://schemas.microsoft.com/office/drawing/2014/main" id="{3ABBC750-8AF3-412C-9E26-603B26F3B01C}"/>
              </a:ext>
            </a:extLst>
          </p:cNvPr>
          <p:cNvGraphicFramePr>
            <a:graphicFrameLocks noGrp="1"/>
          </p:cNvGraphicFramePr>
          <p:nvPr>
            <p:ph idx="1"/>
            <p:extLst>
              <p:ext uri="{D42A27DB-BD31-4B8C-83A1-F6EECF244321}">
                <p14:modId xmlns:p14="http://schemas.microsoft.com/office/powerpoint/2010/main" val="3287547805"/>
              </p:ext>
            </p:extLst>
          </p:nvPr>
        </p:nvGraphicFramePr>
        <p:xfrm>
          <a:off x="506413" y="1993900"/>
          <a:ext cx="8066087" cy="376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8029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9E76FDBA-61DD-4F9B-A6B3-EEC6E455C3A2}"/>
              </a:ext>
            </a:extLst>
          </p:cNvPr>
          <p:cNvPicPr>
            <a:picLocks noGrp="1" noChangeAspect="1"/>
          </p:cNvPicPr>
          <p:nvPr>
            <p:ph idx="4294967295"/>
          </p:nvPr>
        </p:nvPicPr>
        <p:blipFill>
          <a:blip r:embed="rId3"/>
          <a:stretch>
            <a:fillRect/>
          </a:stretch>
        </p:blipFill>
        <p:spPr>
          <a:xfrm>
            <a:off x="0" y="642938"/>
            <a:ext cx="6226175" cy="5572125"/>
          </a:xfrm>
          <a:prstGeom prst="rect">
            <a:avLst/>
          </a:prstGeom>
        </p:spPr>
      </p:pic>
    </p:spTree>
    <p:extLst>
      <p:ext uri="{BB962C8B-B14F-4D97-AF65-F5344CB8AC3E}">
        <p14:creationId xmlns:p14="http://schemas.microsoft.com/office/powerpoint/2010/main" val="270959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BB4721DD-1E92-48C8-A327-37B82EA931A5}"/>
              </a:ext>
            </a:extLst>
          </p:cNvPr>
          <p:cNvPicPr>
            <a:picLocks noChangeAspect="1"/>
          </p:cNvPicPr>
          <p:nvPr/>
        </p:nvPicPr>
        <p:blipFill>
          <a:blip r:embed="rId3"/>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47577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492A823C-2B40-4181-BDBA-73D775020333}"/>
              </a:ext>
            </a:extLst>
          </p:cNvPr>
          <p:cNvPicPr>
            <a:picLocks noChangeAspect="1"/>
          </p:cNvPicPr>
          <p:nvPr/>
        </p:nvPicPr>
        <p:blipFill>
          <a:blip r:embed="rId3"/>
          <a:stretch>
            <a:fillRect/>
          </a:stretch>
        </p:blipFill>
        <p:spPr>
          <a:xfrm>
            <a:off x="0" y="209215"/>
            <a:ext cx="9144000" cy="6439570"/>
          </a:xfrm>
          <a:prstGeom prst="rect">
            <a:avLst/>
          </a:prstGeom>
        </p:spPr>
      </p:pic>
    </p:spTree>
    <p:extLst>
      <p:ext uri="{BB962C8B-B14F-4D97-AF65-F5344CB8AC3E}">
        <p14:creationId xmlns:p14="http://schemas.microsoft.com/office/powerpoint/2010/main" val="2665250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generated with very high confidence">
            <a:extLst>
              <a:ext uri="{FF2B5EF4-FFF2-40B4-BE49-F238E27FC236}">
                <a16:creationId xmlns:a16="http://schemas.microsoft.com/office/drawing/2014/main" id="{F185F59C-2333-45F6-890A-4B1DEB9CB5B1}"/>
              </a:ext>
            </a:extLst>
          </p:cNvPr>
          <p:cNvPicPr>
            <a:picLocks noChangeAspect="1"/>
          </p:cNvPicPr>
          <p:nvPr/>
        </p:nvPicPr>
        <p:blipFill>
          <a:blip r:embed="rId3"/>
          <a:stretch>
            <a:fillRect/>
          </a:stretch>
        </p:blipFill>
        <p:spPr>
          <a:xfrm>
            <a:off x="0" y="475030"/>
            <a:ext cx="9144000" cy="5907939"/>
          </a:xfrm>
          <a:prstGeom prst="rect">
            <a:avLst/>
          </a:prstGeom>
        </p:spPr>
      </p:pic>
    </p:spTree>
    <p:extLst>
      <p:ext uri="{BB962C8B-B14F-4D97-AF65-F5344CB8AC3E}">
        <p14:creationId xmlns:p14="http://schemas.microsoft.com/office/powerpoint/2010/main" val="338481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793-454A-451E-9953-509D0B7F0D2A}"/>
              </a:ext>
            </a:extLst>
          </p:cNvPr>
          <p:cNvSpPr>
            <a:spLocks noGrp="1"/>
          </p:cNvSpPr>
          <p:nvPr>
            <p:ph type="title"/>
          </p:nvPr>
        </p:nvSpPr>
        <p:spPr/>
        <p:txBody>
          <a:bodyPr/>
          <a:lstStyle/>
          <a:p>
            <a:r>
              <a:rPr lang="en-US" dirty="0"/>
              <a:t>Storage</a:t>
            </a:r>
          </a:p>
        </p:txBody>
      </p:sp>
      <p:sp>
        <p:nvSpPr>
          <p:cNvPr id="3" name="Content Placeholder 2">
            <a:extLst>
              <a:ext uri="{FF2B5EF4-FFF2-40B4-BE49-F238E27FC236}">
                <a16:creationId xmlns:a16="http://schemas.microsoft.com/office/drawing/2014/main" id="{D2493E44-F10D-4672-B174-10B9F0586166}"/>
              </a:ext>
            </a:extLst>
          </p:cNvPr>
          <p:cNvSpPr>
            <a:spLocks noGrp="1"/>
          </p:cNvSpPr>
          <p:nvPr>
            <p:ph sz="half" idx="1"/>
          </p:nvPr>
        </p:nvSpPr>
        <p:spPr/>
        <p:txBody>
          <a:bodyPr/>
          <a:lstStyle/>
          <a:p>
            <a:r>
              <a:rPr lang="en-US" dirty="0"/>
              <a:t>Two/Three common flavors</a:t>
            </a:r>
          </a:p>
          <a:p>
            <a:pPr lvl="1"/>
            <a:r>
              <a:rPr lang="en-US" dirty="0"/>
              <a:t>MTD (Memory Technology Device): Abstraction of flash pages to partitions</a:t>
            </a:r>
          </a:p>
        </p:txBody>
      </p:sp>
      <p:pic>
        <p:nvPicPr>
          <p:cNvPr id="6" name="Content Placeholder 5">
            <a:extLst>
              <a:ext uri="{FF2B5EF4-FFF2-40B4-BE49-F238E27FC236}">
                <a16:creationId xmlns:a16="http://schemas.microsoft.com/office/drawing/2014/main" id="{44B3F66A-C4A6-4DD4-87B5-68CCB8E5143D}"/>
              </a:ext>
            </a:extLst>
          </p:cNvPr>
          <p:cNvPicPr>
            <a:picLocks noGrp="1" noChangeAspect="1"/>
          </p:cNvPicPr>
          <p:nvPr>
            <p:ph sz="half" idx="2"/>
          </p:nvPr>
        </p:nvPicPr>
        <p:blipFill>
          <a:blip r:embed="rId3"/>
          <a:stretch>
            <a:fillRect/>
          </a:stretch>
        </p:blipFill>
        <p:spPr>
          <a:xfrm>
            <a:off x="4757738" y="2449910"/>
            <a:ext cx="3806825" cy="2855118"/>
          </a:xfrm>
          <a:prstGeom prst="rect">
            <a:avLst/>
          </a:prstGeom>
        </p:spPr>
      </p:pic>
    </p:spTree>
    <p:extLst>
      <p:ext uri="{BB962C8B-B14F-4D97-AF65-F5344CB8AC3E}">
        <p14:creationId xmlns:p14="http://schemas.microsoft.com/office/powerpoint/2010/main" val="178765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793-454A-451E-9953-509D0B7F0D2A}"/>
              </a:ext>
            </a:extLst>
          </p:cNvPr>
          <p:cNvSpPr>
            <a:spLocks noGrp="1"/>
          </p:cNvSpPr>
          <p:nvPr>
            <p:ph type="title"/>
          </p:nvPr>
        </p:nvSpPr>
        <p:spPr/>
        <p:txBody>
          <a:bodyPr/>
          <a:lstStyle/>
          <a:p>
            <a:r>
              <a:rPr lang="en-US" dirty="0"/>
              <a:t>Storage</a:t>
            </a:r>
          </a:p>
        </p:txBody>
      </p:sp>
      <p:sp>
        <p:nvSpPr>
          <p:cNvPr id="3" name="Content Placeholder 2">
            <a:extLst>
              <a:ext uri="{FF2B5EF4-FFF2-40B4-BE49-F238E27FC236}">
                <a16:creationId xmlns:a16="http://schemas.microsoft.com/office/drawing/2014/main" id="{D2493E44-F10D-4672-B174-10B9F0586166}"/>
              </a:ext>
            </a:extLst>
          </p:cNvPr>
          <p:cNvSpPr>
            <a:spLocks noGrp="1"/>
          </p:cNvSpPr>
          <p:nvPr>
            <p:ph sz="half" idx="1"/>
          </p:nvPr>
        </p:nvSpPr>
        <p:spPr/>
        <p:txBody>
          <a:bodyPr/>
          <a:lstStyle/>
          <a:p>
            <a:r>
              <a:rPr lang="en-US" dirty="0"/>
              <a:t>Two/Three common flavors</a:t>
            </a:r>
          </a:p>
          <a:p>
            <a:pPr lvl="1"/>
            <a:r>
              <a:rPr lang="en-US" dirty="0"/>
              <a:t>MTD (Memory Technology Device): Abstraction of flash pages to partitions</a:t>
            </a:r>
          </a:p>
          <a:p>
            <a:pPr lvl="1"/>
            <a:r>
              <a:rPr lang="en-US" dirty="0"/>
              <a:t>eMMC: Embedded </a:t>
            </a:r>
            <a:r>
              <a:rPr lang="en-US" dirty="0" err="1"/>
              <a:t>MultiMedia</a:t>
            </a:r>
            <a:r>
              <a:rPr lang="en-US" dirty="0"/>
              <a:t> Card</a:t>
            </a:r>
          </a:p>
        </p:txBody>
      </p:sp>
      <p:pic>
        <p:nvPicPr>
          <p:cNvPr id="6" name="Content Placeholder 5">
            <a:extLst>
              <a:ext uri="{FF2B5EF4-FFF2-40B4-BE49-F238E27FC236}">
                <a16:creationId xmlns:a16="http://schemas.microsoft.com/office/drawing/2014/main" id="{12934E6B-E15D-4DCF-9214-5464FDDEE4E2}"/>
              </a:ext>
            </a:extLst>
          </p:cNvPr>
          <p:cNvPicPr>
            <a:picLocks noGrp="1" noChangeAspect="1"/>
          </p:cNvPicPr>
          <p:nvPr>
            <p:ph sz="half" idx="2"/>
          </p:nvPr>
        </p:nvPicPr>
        <p:blipFill>
          <a:blip r:embed="rId3"/>
          <a:stretch>
            <a:fillRect/>
          </a:stretch>
        </p:blipFill>
        <p:spPr>
          <a:xfrm>
            <a:off x="4757738" y="2878177"/>
            <a:ext cx="3806825" cy="1998583"/>
          </a:xfrm>
        </p:spPr>
      </p:pic>
    </p:spTree>
    <p:extLst>
      <p:ext uri="{BB962C8B-B14F-4D97-AF65-F5344CB8AC3E}">
        <p14:creationId xmlns:p14="http://schemas.microsoft.com/office/powerpoint/2010/main" val="86025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793-454A-451E-9953-509D0B7F0D2A}"/>
              </a:ext>
            </a:extLst>
          </p:cNvPr>
          <p:cNvSpPr>
            <a:spLocks noGrp="1"/>
          </p:cNvSpPr>
          <p:nvPr>
            <p:ph type="title"/>
          </p:nvPr>
        </p:nvSpPr>
        <p:spPr/>
        <p:txBody>
          <a:bodyPr/>
          <a:lstStyle/>
          <a:p>
            <a:r>
              <a:rPr lang="en-US" dirty="0"/>
              <a:t>Storage</a:t>
            </a:r>
          </a:p>
        </p:txBody>
      </p:sp>
      <p:sp>
        <p:nvSpPr>
          <p:cNvPr id="3" name="Content Placeholder 2">
            <a:extLst>
              <a:ext uri="{FF2B5EF4-FFF2-40B4-BE49-F238E27FC236}">
                <a16:creationId xmlns:a16="http://schemas.microsoft.com/office/drawing/2014/main" id="{D2493E44-F10D-4672-B174-10B9F0586166}"/>
              </a:ext>
            </a:extLst>
          </p:cNvPr>
          <p:cNvSpPr>
            <a:spLocks noGrp="1"/>
          </p:cNvSpPr>
          <p:nvPr>
            <p:ph sz="half" idx="1"/>
          </p:nvPr>
        </p:nvSpPr>
        <p:spPr/>
        <p:txBody>
          <a:bodyPr/>
          <a:lstStyle/>
          <a:p>
            <a:r>
              <a:rPr lang="en-US" dirty="0"/>
              <a:t>Two/Three common flavors</a:t>
            </a:r>
          </a:p>
          <a:p>
            <a:pPr lvl="1"/>
            <a:r>
              <a:rPr lang="en-US" dirty="0"/>
              <a:t>MTD (Memory Technology Device): Abstraction of flash pages to partitions</a:t>
            </a:r>
          </a:p>
          <a:p>
            <a:pPr lvl="1"/>
            <a:r>
              <a:rPr lang="en-US" dirty="0"/>
              <a:t>eMMC: Embedded </a:t>
            </a:r>
            <a:r>
              <a:rPr lang="en-US" dirty="0" err="1"/>
              <a:t>MultiMedia</a:t>
            </a:r>
            <a:r>
              <a:rPr lang="en-US" dirty="0"/>
              <a:t> Card, SPI SD card</a:t>
            </a:r>
          </a:p>
          <a:p>
            <a:pPr lvl="1"/>
            <a:r>
              <a:rPr lang="en-US" dirty="0"/>
              <a:t>SD cards</a:t>
            </a:r>
          </a:p>
        </p:txBody>
      </p:sp>
      <p:pic>
        <p:nvPicPr>
          <p:cNvPr id="9" name="Content Placeholder 8">
            <a:extLst>
              <a:ext uri="{FF2B5EF4-FFF2-40B4-BE49-F238E27FC236}">
                <a16:creationId xmlns:a16="http://schemas.microsoft.com/office/drawing/2014/main" id="{354E0DCB-60D6-48DB-B2F7-953ACC19EE11}"/>
              </a:ext>
            </a:extLst>
          </p:cNvPr>
          <p:cNvPicPr>
            <a:picLocks noGrp="1" noChangeAspect="1"/>
          </p:cNvPicPr>
          <p:nvPr>
            <p:ph sz="half" idx="2"/>
          </p:nvPr>
        </p:nvPicPr>
        <p:blipFill rotWithShape="1">
          <a:blip r:embed="rId3"/>
          <a:stretch/>
        </p:blipFill>
        <p:spPr>
          <a:xfrm>
            <a:off x="4757738" y="2449910"/>
            <a:ext cx="3806825" cy="2855118"/>
          </a:xfrm>
          <a:prstGeom prst="rect">
            <a:avLst/>
          </a:prstGeom>
        </p:spPr>
      </p:pic>
    </p:spTree>
    <p:extLst>
      <p:ext uri="{BB962C8B-B14F-4D97-AF65-F5344CB8AC3E}">
        <p14:creationId xmlns:p14="http://schemas.microsoft.com/office/powerpoint/2010/main" val="412424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3214E11D-57CA-4D3C-BA24-82D554EE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man, wall&#10;&#10;Description generated with very high confidence">
            <a:extLst>
              <a:ext uri="{FF2B5EF4-FFF2-40B4-BE49-F238E27FC236}">
                <a16:creationId xmlns:a16="http://schemas.microsoft.com/office/drawing/2014/main" id="{CEFBA937-909E-47DC-89A7-A9CDF57AB9A8}"/>
              </a:ext>
            </a:extLst>
          </p:cNvPr>
          <p:cNvPicPr>
            <a:picLocks noChangeAspect="1"/>
          </p:cNvPicPr>
          <p:nvPr/>
        </p:nvPicPr>
        <p:blipFill rotWithShape="1">
          <a:blip r:embed="rId3"/>
          <a:srcRect l="21606" r="22357"/>
          <a:stretch/>
        </p:blipFill>
        <p:spPr>
          <a:xfrm>
            <a:off x="475499" y="640080"/>
            <a:ext cx="4708897" cy="5588101"/>
          </a:xfrm>
          <a:prstGeom prst="rect">
            <a:avLst/>
          </a:prstGeom>
        </p:spPr>
      </p:pic>
      <p:sp>
        <p:nvSpPr>
          <p:cNvPr id="2" name="Title 1">
            <a:extLst>
              <a:ext uri="{FF2B5EF4-FFF2-40B4-BE49-F238E27FC236}">
                <a16:creationId xmlns:a16="http://schemas.microsoft.com/office/drawing/2014/main" id="{65E42F24-4C09-480B-8B85-5DBDDAEA0613}"/>
              </a:ext>
            </a:extLst>
          </p:cNvPr>
          <p:cNvSpPr>
            <a:spLocks noGrp="1"/>
          </p:cNvSpPr>
          <p:nvPr>
            <p:ph type="title"/>
          </p:nvPr>
        </p:nvSpPr>
        <p:spPr>
          <a:xfrm>
            <a:off x="6129909" y="499533"/>
            <a:ext cx="2551176" cy="1920240"/>
          </a:xfrm>
        </p:spPr>
        <p:txBody>
          <a:bodyPr anchor="b">
            <a:normAutofit/>
          </a:bodyPr>
          <a:lstStyle/>
          <a:p>
            <a:r>
              <a:rPr lang="en-US" sz="3500">
                <a:solidFill>
                  <a:srgbClr val="FFFFFF"/>
                </a:solidFill>
              </a:rPr>
              <a:t>Dedication</a:t>
            </a:r>
          </a:p>
        </p:txBody>
      </p:sp>
      <p:sp>
        <p:nvSpPr>
          <p:cNvPr id="3" name="Content Placeholder 2">
            <a:extLst>
              <a:ext uri="{FF2B5EF4-FFF2-40B4-BE49-F238E27FC236}">
                <a16:creationId xmlns:a16="http://schemas.microsoft.com/office/drawing/2014/main" id="{D769622F-BF6B-4142-98C3-D91926B50C43}"/>
              </a:ext>
            </a:extLst>
          </p:cNvPr>
          <p:cNvSpPr>
            <a:spLocks noGrp="1"/>
          </p:cNvSpPr>
          <p:nvPr>
            <p:ph idx="1"/>
          </p:nvPr>
        </p:nvSpPr>
        <p:spPr>
          <a:xfrm>
            <a:off x="6129909" y="2419773"/>
            <a:ext cx="2551176" cy="3358092"/>
          </a:xfrm>
        </p:spPr>
        <p:txBody>
          <a:bodyPr>
            <a:normAutofit/>
          </a:bodyPr>
          <a:lstStyle/>
          <a:p>
            <a:pPr marL="0" indent="0">
              <a:buNone/>
            </a:pPr>
            <a:r>
              <a:rPr lang="en-US" sz="1600">
                <a:solidFill>
                  <a:srgbClr val="FFFFFF"/>
                </a:solidFill>
              </a:rPr>
              <a:t>Never forget the shoulders you stand on.</a:t>
            </a:r>
          </a:p>
          <a:p>
            <a:pPr marL="0" indent="0">
              <a:buNone/>
            </a:pPr>
            <a:r>
              <a:rPr lang="en-US" sz="1600">
                <a:solidFill>
                  <a:srgbClr val="FFFFFF"/>
                </a:solidFill>
              </a:rPr>
              <a:t>Thanks, Dad</a:t>
            </a:r>
          </a:p>
          <a:p>
            <a:pPr marL="0" indent="0">
              <a:buNone/>
            </a:pPr>
            <a:endParaRPr lang="en-US" sz="1600">
              <a:solidFill>
                <a:srgbClr val="FFFFFF"/>
              </a:solidFill>
            </a:endParaRPr>
          </a:p>
        </p:txBody>
      </p:sp>
    </p:spTree>
    <p:extLst>
      <p:ext uri="{BB962C8B-B14F-4D97-AF65-F5344CB8AC3E}">
        <p14:creationId xmlns:p14="http://schemas.microsoft.com/office/powerpoint/2010/main" val="2693467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793-454A-451E-9953-509D0B7F0D2A}"/>
              </a:ext>
            </a:extLst>
          </p:cNvPr>
          <p:cNvSpPr>
            <a:spLocks noGrp="1"/>
          </p:cNvSpPr>
          <p:nvPr>
            <p:ph type="title"/>
          </p:nvPr>
        </p:nvSpPr>
        <p:spPr/>
        <p:txBody>
          <a:bodyPr/>
          <a:lstStyle/>
          <a:p>
            <a:r>
              <a:rPr lang="en-US" dirty="0"/>
              <a:t>Storage</a:t>
            </a:r>
          </a:p>
        </p:txBody>
      </p:sp>
      <p:sp>
        <p:nvSpPr>
          <p:cNvPr id="3" name="Content Placeholder 2">
            <a:extLst>
              <a:ext uri="{FF2B5EF4-FFF2-40B4-BE49-F238E27FC236}">
                <a16:creationId xmlns:a16="http://schemas.microsoft.com/office/drawing/2014/main" id="{D2493E44-F10D-4672-B174-10B9F0586166}"/>
              </a:ext>
            </a:extLst>
          </p:cNvPr>
          <p:cNvSpPr>
            <a:spLocks noGrp="1"/>
          </p:cNvSpPr>
          <p:nvPr>
            <p:ph sz="half" idx="1"/>
          </p:nvPr>
        </p:nvSpPr>
        <p:spPr/>
        <p:txBody>
          <a:bodyPr/>
          <a:lstStyle/>
          <a:p>
            <a:r>
              <a:rPr lang="en-US" dirty="0"/>
              <a:t>Two/Three common flavors</a:t>
            </a:r>
          </a:p>
          <a:p>
            <a:pPr lvl="1"/>
            <a:r>
              <a:rPr lang="en-US" dirty="0"/>
              <a:t>MTD (Memory Technology Device): Abstraction of flash pages to partitions</a:t>
            </a:r>
          </a:p>
          <a:p>
            <a:pPr lvl="1"/>
            <a:r>
              <a:rPr lang="en-US" dirty="0"/>
              <a:t>eMMC: Embedded </a:t>
            </a:r>
            <a:r>
              <a:rPr lang="en-US" dirty="0" err="1"/>
              <a:t>MultiMedia</a:t>
            </a:r>
            <a:r>
              <a:rPr lang="en-US" dirty="0"/>
              <a:t> Card, SPI SD card</a:t>
            </a:r>
          </a:p>
          <a:p>
            <a:pPr lvl="1"/>
            <a:r>
              <a:rPr lang="en-US" dirty="0"/>
              <a:t>SD cards</a:t>
            </a:r>
          </a:p>
        </p:txBody>
      </p:sp>
      <p:pic>
        <p:nvPicPr>
          <p:cNvPr id="9" name="Content Placeholder 8">
            <a:extLst>
              <a:ext uri="{FF2B5EF4-FFF2-40B4-BE49-F238E27FC236}">
                <a16:creationId xmlns:a16="http://schemas.microsoft.com/office/drawing/2014/main" id="{354E0DCB-60D6-48DB-B2F7-953ACC19EE11}"/>
              </a:ext>
            </a:extLst>
          </p:cNvPr>
          <p:cNvPicPr>
            <a:picLocks noGrp="1" noChangeAspect="1"/>
          </p:cNvPicPr>
          <p:nvPr>
            <p:ph sz="half" idx="2"/>
          </p:nvPr>
        </p:nvPicPr>
        <p:blipFill rotWithShape="1">
          <a:blip r:embed="rId3"/>
          <a:stretch/>
        </p:blipFill>
        <p:spPr>
          <a:xfrm>
            <a:off x="4757738" y="2449910"/>
            <a:ext cx="3806825" cy="2855118"/>
          </a:xfrm>
          <a:prstGeom prst="rect">
            <a:avLst/>
          </a:prstGeom>
        </p:spPr>
      </p:pic>
      <p:sp>
        <p:nvSpPr>
          <p:cNvPr id="8" name="Arrow: Right 7">
            <a:extLst>
              <a:ext uri="{FF2B5EF4-FFF2-40B4-BE49-F238E27FC236}">
                <a16:creationId xmlns:a16="http://schemas.microsoft.com/office/drawing/2014/main" id="{F75208CD-00FD-4B65-809A-112320B16972}"/>
              </a:ext>
            </a:extLst>
          </p:cNvPr>
          <p:cNvSpPr/>
          <p:nvPr/>
        </p:nvSpPr>
        <p:spPr>
          <a:xfrm rot="19849392">
            <a:off x="4439227" y="3582893"/>
            <a:ext cx="157922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i="1" dirty="0"/>
              <a:t>Jackpot!</a:t>
            </a:r>
          </a:p>
        </p:txBody>
      </p:sp>
    </p:spTree>
    <p:extLst>
      <p:ext uri="{BB962C8B-B14F-4D97-AF65-F5344CB8AC3E}">
        <p14:creationId xmlns:p14="http://schemas.microsoft.com/office/powerpoint/2010/main" val="174912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793-454A-451E-9953-509D0B7F0D2A}"/>
              </a:ext>
            </a:extLst>
          </p:cNvPr>
          <p:cNvSpPr>
            <a:spLocks noGrp="1"/>
          </p:cNvSpPr>
          <p:nvPr>
            <p:ph type="title"/>
          </p:nvPr>
        </p:nvSpPr>
        <p:spPr/>
        <p:txBody>
          <a:bodyPr/>
          <a:lstStyle/>
          <a:p>
            <a:r>
              <a:rPr lang="en-US" dirty="0"/>
              <a:t>Storage</a:t>
            </a:r>
          </a:p>
        </p:txBody>
      </p:sp>
      <p:sp>
        <p:nvSpPr>
          <p:cNvPr id="3" name="Content Placeholder 2">
            <a:extLst>
              <a:ext uri="{FF2B5EF4-FFF2-40B4-BE49-F238E27FC236}">
                <a16:creationId xmlns:a16="http://schemas.microsoft.com/office/drawing/2014/main" id="{D2493E44-F10D-4672-B174-10B9F0586166}"/>
              </a:ext>
            </a:extLst>
          </p:cNvPr>
          <p:cNvSpPr>
            <a:spLocks noGrp="1"/>
          </p:cNvSpPr>
          <p:nvPr>
            <p:ph sz="half" idx="1"/>
          </p:nvPr>
        </p:nvSpPr>
        <p:spPr>
          <a:xfrm>
            <a:off x="507492" y="1993392"/>
            <a:ext cx="3806190" cy="4586702"/>
          </a:xfrm>
        </p:spPr>
        <p:txBody>
          <a:bodyPr>
            <a:normAutofit/>
          </a:bodyPr>
          <a:lstStyle/>
          <a:p>
            <a:r>
              <a:rPr lang="en-US" dirty="0"/>
              <a:t>Two/Three common flavors</a:t>
            </a:r>
          </a:p>
          <a:p>
            <a:pPr lvl="1"/>
            <a:r>
              <a:rPr lang="en-US" dirty="0"/>
              <a:t>MTD (Memory Technology Device): Abstraction of flash pages to partitions</a:t>
            </a:r>
          </a:p>
          <a:p>
            <a:pPr lvl="1"/>
            <a:r>
              <a:rPr lang="en-US" dirty="0"/>
              <a:t>eMMC: Embedded </a:t>
            </a:r>
            <a:r>
              <a:rPr lang="en-US" dirty="0" err="1"/>
              <a:t>MultiMedia</a:t>
            </a:r>
            <a:r>
              <a:rPr lang="en-US" dirty="0"/>
              <a:t> Card, SPI SD card</a:t>
            </a:r>
          </a:p>
          <a:p>
            <a:pPr lvl="1"/>
            <a:r>
              <a:rPr lang="en-US" dirty="0"/>
              <a:t>SD cards</a:t>
            </a:r>
          </a:p>
          <a:p>
            <a:r>
              <a:rPr lang="en-US" dirty="0"/>
              <a:t>Then there’s UFS</a:t>
            </a:r>
          </a:p>
          <a:p>
            <a:pPr lvl="1"/>
            <a:r>
              <a:rPr lang="en-US" dirty="0"/>
              <a:t>Introduced in 2011 for phones, cameras: High Bandwidth storage devices</a:t>
            </a:r>
          </a:p>
          <a:p>
            <a:pPr lvl="1"/>
            <a:r>
              <a:rPr lang="en-US" dirty="0"/>
              <a:t>Uses a SCSI model, not eMMC’s linear model</a:t>
            </a:r>
          </a:p>
        </p:txBody>
      </p:sp>
      <p:pic>
        <p:nvPicPr>
          <p:cNvPr id="11" name="Content Placeholder 10" descr="A screenshot of a cell phone&#10;&#10;Description generated with high confidence">
            <a:extLst>
              <a:ext uri="{FF2B5EF4-FFF2-40B4-BE49-F238E27FC236}">
                <a16:creationId xmlns:a16="http://schemas.microsoft.com/office/drawing/2014/main" id="{CF137D95-594D-40B7-8EDA-0AB71A2B45F8}"/>
              </a:ext>
            </a:extLst>
          </p:cNvPr>
          <p:cNvPicPr>
            <a:picLocks noGrp="1" noChangeAspect="1"/>
          </p:cNvPicPr>
          <p:nvPr>
            <p:ph sz="half" idx="2"/>
          </p:nvPr>
        </p:nvPicPr>
        <p:blipFill>
          <a:blip r:embed="rId3"/>
          <a:stretch>
            <a:fillRect/>
          </a:stretch>
        </p:blipFill>
        <p:spPr>
          <a:xfrm>
            <a:off x="4757738" y="2857784"/>
            <a:ext cx="3806825" cy="2039370"/>
          </a:xfrm>
        </p:spPr>
      </p:pic>
    </p:spTree>
    <p:extLst>
      <p:ext uri="{BB962C8B-B14F-4D97-AF65-F5344CB8AC3E}">
        <p14:creationId xmlns:p14="http://schemas.microsoft.com/office/powerpoint/2010/main" val="399445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B48323-61D1-400A-A3E4-18538991B0EF}"/>
              </a:ext>
            </a:extLst>
          </p:cNvPr>
          <p:cNvSpPr>
            <a:spLocks noGrp="1"/>
          </p:cNvSpPr>
          <p:nvPr>
            <p:ph type="title"/>
          </p:nvPr>
        </p:nvSpPr>
        <p:spPr/>
        <p:txBody>
          <a:bodyPr/>
          <a:lstStyle/>
          <a:p>
            <a:r>
              <a:rPr lang="en-US" dirty="0"/>
              <a:t>Variations</a:t>
            </a:r>
          </a:p>
        </p:txBody>
      </p:sp>
      <p:sp>
        <p:nvSpPr>
          <p:cNvPr id="6" name="Content Placeholder 5">
            <a:extLst>
              <a:ext uri="{FF2B5EF4-FFF2-40B4-BE49-F238E27FC236}">
                <a16:creationId xmlns:a16="http://schemas.microsoft.com/office/drawing/2014/main" id="{0ACB0BB3-E48C-4748-8673-15D8728F9354}"/>
              </a:ext>
            </a:extLst>
          </p:cNvPr>
          <p:cNvSpPr>
            <a:spLocks noGrp="1"/>
          </p:cNvSpPr>
          <p:nvPr>
            <p:ph idx="1"/>
          </p:nvPr>
        </p:nvSpPr>
        <p:spPr/>
        <p:txBody>
          <a:bodyPr/>
          <a:lstStyle/>
          <a:p>
            <a:r>
              <a:rPr lang="en-US" dirty="0"/>
              <a:t>Some devices have a small amount of onboard Flash for the bootloader</a:t>
            </a:r>
          </a:p>
          <a:p>
            <a:pPr lvl="1"/>
            <a:r>
              <a:rPr lang="en-US" dirty="0"/>
              <a:t>Commonly seen on phones, for the purposes of </a:t>
            </a:r>
            <a:r>
              <a:rPr lang="en-US" dirty="0" err="1"/>
              <a:t>boostrapping</a:t>
            </a:r>
            <a:r>
              <a:rPr lang="en-US" dirty="0"/>
              <a:t> everything else</a:t>
            </a:r>
          </a:p>
          <a:p>
            <a:r>
              <a:rPr lang="en-US" dirty="0"/>
              <a:t>Every vendor has different tools for pushing bits to a device and </a:t>
            </a:r>
            <a:r>
              <a:rPr lang="en-US" i="1" dirty="0"/>
              <a:t>they all suck</a:t>
            </a:r>
            <a:r>
              <a:rPr lang="en-US" dirty="0"/>
              <a:t>.</a:t>
            </a:r>
          </a:p>
          <a:p>
            <a:pPr lvl="1"/>
            <a:r>
              <a:rPr lang="en-US" dirty="0"/>
              <a:t>Samsung has at least three for Android</a:t>
            </a:r>
          </a:p>
          <a:p>
            <a:pPr lvl="1"/>
            <a:r>
              <a:rPr lang="en-US" dirty="0"/>
              <a:t>Allwinner based devices can be placed into FEL boot mode</a:t>
            </a:r>
          </a:p>
          <a:p>
            <a:pPr lvl="1"/>
            <a:r>
              <a:rPr lang="en-US" dirty="0" err="1"/>
              <a:t>Fastboot</a:t>
            </a:r>
            <a:r>
              <a:rPr lang="en-US" dirty="0"/>
              <a:t> on Android devices</a:t>
            </a:r>
          </a:p>
          <a:p>
            <a:pPr lvl="1"/>
            <a:endParaRPr lang="en-US" dirty="0"/>
          </a:p>
          <a:p>
            <a:pPr lvl="1"/>
            <a:endParaRPr lang="en-US" dirty="0"/>
          </a:p>
        </p:txBody>
      </p:sp>
    </p:spTree>
    <p:extLst>
      <p:ext uri="{BB962C8B-B14F-4D97-AF65-F5344CB8AC3E}">
        <p14:creationId xmlns:p14="http://schemas.microsoft.com/office/powerpoint/2010/main" val="855306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4744-8A9B-4A6E-99AC-10C5FDD38D12}"/>
              </a:ext>
            </a:extLst>
          </p:cNvPr>
          <p:cNvSpPr>
            <a:spLocks noGrp="1"/>
          </p:cNvSpPr>
          <p:nvPr>
            <p:ph type="title"/>
          </p:nvPr>
        </p:nvSpPr>
        <p:spPr/>
        <p:txBody>
          <a:bodyPr/>
          <a:lstStyle/>
          <a:p>
            <a:r>
              <a:rPr lang="en-US" dirty="0"/>
              <a:t>RAM</a:t>
            </a:r>
          </a:p>
        </p:txBody>
      </p:sp>
      <p:sp>
        <p:nvSpPr>
          <p:cNvPr id="3" name="Content Placeholder 2">
            <a:extLst>
              <a:ext uri="{FF2B5EF4-FFF2-40B4-BE49-F238E27FC236}">
                <a16:creationId xmlns:a16="http://schemas.microsoft.com/office/drawing/2014/main" id="{9ABE378D-F483-42E6-BFD2-C5AF433541B2}"/>
              </a:ext>
            </a:extLst>
          </p:cNvPr>
          <p:cNvSpPr>
            <a:spLocks noGrp="1"/>
          </p:cNvSpPr>
          <p:nvPr>
            <p:ph sz="half" idx="1"/>
          </p:nvPr>
        </p:nvSpPr>
        <p:spPr/>
        <p:txBody>
          <a:bodyPr>
            <a:normAutofit fontScale="92500" lnSpcReduction="10000"/>
          </a:bodyPr>
          <a:lstStyle/>
          <a:p>
            <a:r>
              <a:rPr lang="en-US" dirty="0"/>
              <a:t>The art of cramming a lot in a small place</a:t>
            </a:r>
          </a:p>
          <a:p>
            <a:r>
              <a:rPr lang="en-US" dirty="0"/>
              <a:t>Vendors are seriously tight-assed</a:t>
            </a:r>
          </a:p>
          <a:p>
            <a:r>
              <a:rPr lang="en-US" dirty="0"/>
              <a:t>Can you cram everything in 8MB? Some routers do.</a:t>
            </a:r>
          </a:p>
          <a:p>
            <a:pPr lvl="1"/>
            <a:r>
              <a:rPr lang="en-US" dirty="0"/>
              <a:t>The WRT54G had 8M of RAM, later 4M</a:t>
            </a:r>
          </a:p>
          <a:p>
            <a:pPr lvl="1"/>
            <a:r>
              <a:rPr lang="en-US" dirty="0"/>
              <a:t>Modern SoCs tend towards 1GB, phones 4-6G</a:t>
            </a:r>
          </a:p>
          <a:p>
            <a:r>
              <a:rPr lang="en-US" dirty="0"/>
              <a:t>In pure flash storage, </a:t>
            </a:r>
            <a:r>
              <a:rPr lang="en-US" dirty="0" err="1"/>
              <a:t>ramfs</a:t>
            </a:r>
            <a:r>
              <a:rPr lang="en-US" dirty="0"/>
              <a:t> might be used to expand on-demand files (http content)</a:t>
            </a:r>
          </a:p>
        </p:txBody>
      </p:sp>
      <p:pic>
        <p:nvPicPr>
          <p:cNvPr id="8" name="Content Placeholder 7">
            <a:extLst>
              <a:ext uri="{FF2B5EF4-FFF2-40B4-BE49-F238E27FC236}">
                <a16:creationId xmlns:a16="http://schemas.microsoft.com/office/drawing/2014/main" id="{C5EA37AE-5A3A-493E-AA51-7C1EE0608776}"/>
              </a:ext>
            </a:extLst>
          </p:cNvPr>
          <p:cNvPicPr>
            <a:picLocks noGrp="1" noChangeAspect="1"/>
          </p:cNvPicPr>
          <p:nvPr>
            <p:ph sz="half" idx="2"/>
          </p:nvPr>
        </p:nvPicPr>
        <p:blipFill>
          <a:blip r:embed="rId3"/>
          <a:stretch>
            <a:fillRect/>
          </a:stretch>
        </p:blipFill>
        <p:spPr>
          <a:xfrm>
            <a:off x="4551892" y="2295526"/>
            <a:ext cx="4218516" cy="3163886"/>
          </a:xfrm>
        </p:spPr>
      </p:pic>
    </p:spTree>
    <p:extLst>
      <p:ext uri="{BB962C8B-B14F-4D97-AF65-F5344CB8AC3E}">
        <p14:creationId xmlns:p14="http://schemas.microsoft.com/office/powerpoint/2010/main" val="286465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3649-E012-46B3-B26D-A4E6819AE1EF}"/>
              </a:ext>
            </a:extLst>
          </p:cNvPr>
          <p:cNvSpPr>
            <a:spLocks noGrp="1"/>
          </p:cNvSpPr>
          <p:nvPr>
            <p:ph type="title"/>
          </p:nvPr>
        </p:nvSpPr>
        <p:spPr/>
        <p:txBody>
          <a:bodyPr/>
          <a:lstStyle/>
          <a:p>
            <a:r>
              <a:rPr lang="en-US" dirty="0"/>
              <a:t>Peripherals</a:t>
            </a:r>
          </a:p>
        </p:txBody>
      </p:sp>
      <p:sp>
        <p:nvSpPr>
          <p:cNvPr id="3" name="Content Placeholder 2">
            <a:extLst>
              <a:ext uri="{FF2B5EF4-FFF2-40B4-BE49-F238E27FC236}">
                <a16:creationId xmlns:a16="http://schemas.microsoft.com/office/drawing/2014/main" id="{E6B84A4C-6FE7-4C6A-BB9D-421ABF23D998}"/>
              </a:ext>
            </a:extLst>
          </p:cNvPr>
          <p:cNvSpPr>
            <a:spLocks noGrp="1"/>
          </p:cNvSpPr>
          <p:nvPr>
            <p:ph idx="1"/>
          </p:nvPr>
        </p:nvSpPr>
        <p:spPr/>
        <p:txBody>
          <a:bodyPr>
            <a:normAutofit fontScale="92500" lnSpcReduction="20000"/>
          </a:bodyPr>
          <a:lstStyle/>
          <a:p>
            <a:r>
              <a:rPr lang="en-US" dirty="0"/>
              <a:t>Depends on what the hardware has: SPI, I2C, I2S, </a:t>
            </a:r>
            <a:r>
              <a:rPr lang="en-US" dirty="0" err="1"/>
              <a:t>etc</a:t>
            </a:r>
            <a:r>
              <a:rPr lang="en-US" dirty="0"/>
              <a:t> are common sights.</a:t>
            </a:r>
          </a:p>
          <a:p>
            <a:r>
              <a:rPr lang="en-US" dirty="0" err="1"/>
              <a:t>Gonna</a:t>
            </a:r>
            <a:r>
              <a:rPr lang="en-US" dirty="0"/>
              <a:t> see some weird shit</a:t>
            </a:r>
          </a:p>
          <a:p>
            <a:pPr lvl="1"/>
            <a:r>
              <a:rPr lang="en-US" dirty="0"/>
              <a:t>SDIO wireless cards</a:t>
            </a:r>
          </a:p>
          <a:p>
            <a:pPr lvl="1"/>
            <a:r>
              <a:rPr lang="en-US" dirty="0"/>
              <a:t>“sound cards” over I2S</a:t>
            </a:r>
          </a:p>
          <a:p>
            <a:pPr lvl="1"/>
            <a:r>
              <a:rPr lang="en-US" dirty="0"/>
              <a:t>GSM modems are really just pretending to be Hayes AT modems.</a:t>
            </a:r>
          </a:p>
          <a:p>
            <a:pPr lvl="1"/>
            <a:r>
              <a:rPr lang="en-US" dirty="0"/>
              <a:t>Power management, LED management, cameras, etc.</a:t>
            </a:r>
          </a:p>
          <a:p>
            <a:pPr lvl="1"/>
            <a:r>
              <a:rPr lang="en-US" dirty="0"/>
              <a:t>“We need an Ethernet PHY” becomes “We hooked an Ethernet PHY up over USB” </a:t>
            </a:r>
          </a:p>
          <a:p>
            <a:r>
              <a:rPr lang="en-US" dirty="0"/>
              <a:t>Linux doesn’t care if they’re on-die or not, it’s all the same bus. </a:t>
            </a:r>
          </a:p>
        </p:txBody>
      </p:sp>
    </p:spTree>
    <p:extLst>
      <p:ext uri="{BB962C8B-B14F-4D97-AF65-F5344CB8AC3E}">
        <p14:creationId xmlns:p14="http://schemas.microsoft.com/office/powerpoint/2010/main" val="410305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3649-E012-46B3-B26D-A4E6819AE1EF}"/>
              </a:ext>
            </a:extLst>
          </p:cNvPr>
          <p:cNvSpPr>
            <a:spLocks noGrp="1"/>
          </p:cNvSpPr>
          <p:nvPr>
            <p:ph type="title"/>
          </p:nvPr>
        </p:nvSpPr>
        <p:spPr/>
        <p:txBody>
          <a:bodyPr/>
          <a:lstStyle/>
          <a:p>
            <a:r>
              <a:rPr lang="en-US" dirty="0"/>
              <a:t>Peripherals</a:t>
            </a:r>
          </a:p>
        </p:txBody>
      </p:sp>
      <p:sp>
        <p:nvSpPr>
          <p:cNvPr id="3" name="Content Placeholder 2">
            <a:extLst>
              <a:ext uri="{FF2B5EF4-FFF2-40B4-BE49-F238E27FC236}">
                <a16:creationId xmlns:a16="http://schemas.microsoft.com/office/drawing/2014/main" id="{E6B84A4C-6FE7-4C6A-BB9D-421ABF23D998}"/>
              </a:ext>
            </a:extLst>
          </p:cNvPr>
          <p:cNvSpPr>
            <a:spLocks noGrp="1"/>
          </p:cNvSpPr>
          <p:nvPr>
            <p:ph idx="1"/>
          </p:nvPr>
        </p:nvSpPr>
        <p:spPr/>
        <p:txBody>
          <a:bodyPr>
            <a:normAutofit fontScale="92500" lnSpcReduction="20000"/>
          </a:bodyPr>
          <a:lstStyle/>
          <a:p>
            <a:r>
              <a:rPr lang="en-US" dirty="0"/>
              <a:t>Depends on what the hardware has: SPI, I2C, I2S, </a:t>
            </a:r>
            <a:r>
              <a:rPr lang="en-US" dirty="0" err="1"/>
              <a:t>etc</a:t>
            </a:r>
            <a:r>
              <a:rPr lang="en-US" dirty="0"/>
              <a:t> are common sights.</a:t>
            </a:r>
          </a:p>
          <a:p>
            <a:r>
              <a:rPr lang="en-US" dirty="0" err="1"/>
              <a:t>Gonna</a:t>
            </a:r>
            <a:r>
              <a:rPr lang="en-US" dirty="0"/>
              <a:t> see some weird shit</a:t>
            </a:r>
          </a:p>
          <a:p>
            <a:pPr lvl="1"/>
            <a:r>
              <a:rPr lang="en-US" dirty="0"/>
              <a:t>SDIO wireless cards</a:t>
            </a:r>
          </a:p>
          <a:p>
            <a:pPr lvl="1"/>
            <a:r>
              <a:rPr lang="en-US" dirty="0"/>
              <a:t>“sound cards” over I2S</a:t>
            </a:r>
          </a:p>
          <a:p>
            <a:pPr lvl="1"/>
            <a:r>
              <a:rPr lang="en-US" dirty="0"/>
              <a:t>GSM modems are really just pretending to be Hayes AT modems.</a:t>
            </a:r>
          </a:p>
          <a:p>
            <a:pPr lvl="1"/>
            <a:r>
              <a:rPr lang="en-US" dirty="0"/>
              <a:t>Power management, LED management, cameras, etc.</a:t>
            </a:r>
          </a:p>
          <a:p>
            <a:pPr lvl="1"/>
            <a:r>
              <a:rPr lang="en-US" dirty="0"/>
              <a:t>“We need an Ethernet PHY” becomes “We hooked an Ethernet PHY up over USB” </a:t>
            </a:r>
          </a:p>
          <a:p>
            <a:r>
              <a:rPr lang="en-US" dirty="0"/>
              <a:t>Linux doesn’t care if they’re on-die or not, it’s all the same bus. </a:t>
            </a:r>
          </a:p>
        </p:txBody>
      </p:sp>
      <p:pic>
        <p:nvPicPr>
          <p:cNvPr id="4" name="Picture 3" descr="A screenshot of a cell phone&#10;&#10;Description generated with very high confidence">
            <a:extLst>
              <a:ext uri="{FF2B5EF4-FFF2-40B4-BE49-F238E27FC236}">
                <a16:creationId xmlns:a16="http://schemas.microsoft.com/office/drawing/2014/main" id="{DCC7246D-C74B-4114-A6AC-4206C28F3EB4}"/>
              </a:ext>
            </a:extLst>
          </p:cNvPr>
          <p:cNvPicPr>
            <a:picLocks noChangeAspect="1"/>
          </p:cNvPicPr>
          <p:nvPr/>
        </p:nvPicPr>
        <p:blipFill rotWithShape="1">
          <a:blip r:embed="rId3"/>
          <a:srcRect l="52155" t="32786" b="34317"/>
          <a:stretch/>
        </p:blipFill>
        <p:spPr>
          <a:xfrm>
            <a:off x="831976" y="1803335"/>
            <a:ext cx="7633984" cy="3696512"/>
          </a:xfrm>
          <a:prstGeom prst="rect">
            <a:avLst/>
          </a:prstGeom>
        </p:spPr>
      </p:pic>
    </p:spTree>
    <p:extLst>
      <p:ext uri="{BB962C8B-B14F-4D97-AF65-F5344CB8AC3E}">
        <p14:creationId xmlns:p14="http://schemas.microsoft.com/office/powerpoint/2010/main" val="2548631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3649-E012-46B3-B26D-A4E6819AE1EF}"/>
              </a:ext>
            </a:extLst>
          </p:cNvPr>
          <p:cNvSpPr>
            <a:spLocks noGrp="1"/>
          </p:cNvSpPr>
          <p:nvPr>
            <p:ph type="title"/>
          </p:nvPr>
        </p:nvSpPr>
        <p:spPr/>
        <p:txBody>
          <a:bodyPr/>
          <a:lstStyle/>
          <a:p>
            <a:r>
              <a:rPr lang="en-US" dirty="0"/>
              <a:t>Peripherals</a:t>
            </a:r>
          </a:p>
        </p:txBody>
      </p:sp>
      <p:sp>
        <p:nvSpPr>
          <p:cNvPr id="3" name="Content Placeholder 2">
            <a:extLst>
              <a:ext uri="{FF2B5EF4-FFF2-40B4-BE49-F238E27FC236}">
                <a16:creationId xmlns:a16="http://schemas.microsoft.com/office/drawing/2014/main" id="{E6B84A4C-6FE7-4C6A-BB9D-421ABF23D998}"/>
              </a:ext>
            </a:extLst>
          </p:cNvPr>
          <p:cNvSpPr>
            <a:spLocks noGrp="1"/>
          </p:cNvSpPr>
          <p:nvPr>
            <p:ph idx="1"/>
          </p:nvPr>
        </p:nvSpPr>
        <p:spPr/>
        <p:txBody>
          <a:bodyPr>
            <a:normAutofit fontScale="92500" lnSpcReduction="20000"/>
          </a:bodyPr>
          <a:lstStyle/>
          <a:p>
            <a:r>
              <a:rPr lang="en-US" dirty="0"/>
              <a:t>Depends on what the hardware has: SPI, I2C, I2S, </a:t>
            </a:r>
            <a:r>
              <a:rPr lang="en-US" dirty="0" err="1"/>
              <a:t>etc</a:t>
            </a:r>
            <a:r>
              <a:rPr lang="en-US" dirty="0"/>
              <a:t> are common sights.</a:t>
            </a:r>
          </a:p>
          <a:p>
            <a:r>
              <a:rPr lang="en-US" dirty="0" err="1"/>
              <a:t>Gonna</a:t>
            </a:r>
            <a:r>
              <a:rPr lang="en-US" dirty="0"/>
              <a:t> see some weird shit</a:t>
            </a:r>
          </a:p>
          <a:p>
            <a:pPr lvl="1"/>
            <a:r>
              <a:rPr lang="en-US" dirty="0"/>
              <a:t>SDIO wireless cards</a:t>
            </a:r>
          </a:p>
          <a:p>
            <a:pPr lvl="1"/>
            <a:r>
              <a:rPr lang="en-US" dirty="0"/>
              <a:t>“sound cards” over I2S</a:t>
            </a:r>
          </a:p>
          <a:p>
            <a:pPr lvl="1"/>
            <a:r>
              <a:rPr lang="en-US" dirty="0"/>
              <a:t>GSM modems are really just pretending to be Hayes AT modems.</a:t>
            </a:r>
          </a:p>
          <a:p>
            <a:pPr lvl="1"/>
            <a:r>
              <a:rPr lang="en-US" dirty="0"/>
              <a:t>Power management, LED management, cameras, etc.</a:t>
            </a:r>
          </a:p>
          <a:p>
            <a:pPr lvl="1"/>
            <a:r>
              <a:rPr lang="en-US" dirty="0"/>
              <a:t>“We need an Ethernet PHY” becomes “We hooked an Ethernet PHY up over USB” </a:t>
            </a:r>
          </a:p>
          <a:p>
            <a:r>
              <a:rPr lang="en-US" dirty="0"/>
              <a:t>Linux doesn’t care if they’re on-die or not, it’s all the same bus. </a:t>
            </a:r>
          </a:p>
        </p:txBody>
      </p:sp>
    </p:spTree>
    <p:extLst>
      <p:ext uri="{BB962C8B-B14F-4D97-AF65-F5344CB8AC3E}">
        <p14:creationId xmlns:p14="http://schemas.microsoft.com/office/powerpoint/2010/main" val="161014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3649-E012-46B3-B26D-A4E6819AE1EF}"/>
              </a:ext>
            </a:extLst>
          </p:cNvPr>
          <p:cNvSpPr>
            <a:spLocks noGrp="1"/>
          </p:cNvSpPr>
          <p:nvPr>
            <p:ph type="title"/>
          </p:nvPr>
        </p:nvSpPr>
        <p:spPr/>
        <p:txBody>
          <a:bodyPr/>
          <a:lstStyle/>
          <a:p>
            <a:r>
              <a:rPr lang="en-US" dirty="0"/>
              <a:t>Peripherals</a:t>
            </a:r>
          </a:p>
        </p:txBody>
      </p:sp>
      <p:sp>
        <p:nvSpPr>
          <p:cNvPr id="3" name="Content Placeholder 2">
            <a:extLst>
              <a:ext uri="{FF2B5EF4-FFF2-40B4-BE49-F238E27FC236}">
                <a16:creationId xmlns:a16="http://schemas.microsoft.com/office/drawing/2014/main" id="{E6B84A4C-6FE7-4C6A-BB9D-421ABF23D998}"/>
              </a:ext>
            </a:extLst>
          </p:cNvPr>
          <p:cNvSpPr>
            <a:spLocks noGrp="1"/>
          </p:cNvSpPr>
          <p:nvPr>
            <p:ph idx="1"/>
          </p:nvPr>
        </p:nvSpPr>
        <p:spPr/>
        <p:txBody>
          <a:bodyPr>
            <a:normAutofit fontScale="92500" lnSpcReduction="20000"/>
          </a:bodyPr>
          <a:lstStyle/>
          <a:p>
            <a:r>
              <a:rPr lang="en-US" dirty="0"/>
              <a:t>Depends on what the hardware has: SPI, I2C, I2S, </a:t>
            </a:r>
            <a:r>
              <a:rPr lang="en-US" dirty="0" err="1"/>
              <a:t>etc</a:t>
            </a:r>
            <a:r>
              <a:rPr lang="en-US" dirty="0"/>
              <a:t> are common sights.</a:t>
            </a:r>
          </a:p>
          <a:p>
            <a:r>
              <a:rPr lang="en-US" dirty="0" err="1"/>
              <a:t>Gonna</a:t>
            </a:r>
            <a:r>
              <a:rPr lang="en-US" dirty="0"/>
              <a:t> see some weird shit</a:t>
            </a:r>
          </a:p>
          <a:p>
            <a:pPr lvl="1"/>
            <a:r>
              <a:rPr lang="en-US" dirty="0"/>
              <a:t>SDIO wireless cards</a:t>
            </a:r>
          </a:p>
          <a:p>
            <a:pPr lvl="1"/>
            <a:r>
              <a:rPr lang="en-US" dirty="0"/>
              <a:t>“sound cards” over I2S</a:t>
            </a:r>
          </a:p>
          <a:p>
            <a:pPr lvl="1"/>
            <a:r>
              <a:rPr lang="en-US" dirty="0"/>
              <a:t>GSM modems are really just pretending to be Hayes AT modems.</a:t>
            </a:r>
          </a:p>
          <a:p>
            <a:pPr lvl="1"/>
            <a:r>
              <a:rPr lang="en-US" dirty="0"/>
              <a:t>Power management, LED management, cameras, etc.</a:t>
            </a:r>
          </a:p>
          <a:p>
            <a:pPr lvl="1"/>
            <a:r>
              <a:rPr lang="en-US" dirty="0"/>
              <a:t>“We need an Ethernet PHY” becomes “We hooked an Ethernet PHY up over USB” </a:t>
            </a:r>
          </a:p>
          <a:p>
            <a:r>
              <a:rPr lang="en-US" dirty="0"/>
              <a:t>Linux doesn’t care if they’re on-die or not, it’s all the same bus. </a:t>
            </a:r>
          </a:p>
        </p:txBody>
      </p:sp>
      <p:pic>
        <p:nvPicPr>
          <p:cNvPr id="5" name="Picture 4" descr="A close up of a device&#10;&#10;Description generated with very high confidence">
            <a:extLst>
              <a:ext uri="{FF2B5EF4-FFF2-40B4-BE49-F238E27FC236}">
                <a16:creationId xmlns:a16="http://schemas.microsoft.com/office/drawing/2014/main" id="{C2FD6376-0D55-47A2-BEC0-AFC919866358}"/>
              </a:ext>
            </a:extLst>
          </p:cNvPr>
          <p:cNvPicPr>
            <a:picLocks noChangeAspect="1"/>
          </p:cNvPicPr>
          <p:nvPr/>
        </p:nvPicPr>
        <p:blipFill>
          <a:blip r:embed="rId3"/>
          <a:stretch>
            <a:fillRect/>
          </a:stretch>
        </p:blipFill>
        <p:spPr>
          <a:xfrm>
            <a:off x="2081212" y="862012"/>
            <a:ext cx="4981575" cy="5133975"/>
          </a:xfrm>
          <a:prstGeom prst="rect">
            <a:avLst/>
          </a:prstGeom>
        </p:spPr>
      </p:pic>
      <p:sp>
        <p:nvSpPr>
          <p:cNvPr id="7" name="Arrow: Left 6">
            <a:extLst>
              <a:ext uri="{FF2B5EF4-FFF2-40B4-BE49-F238E27FC236}">
                <a16:creationId xmlns:a16="http://schemas.microsoft.com/office/drawing/2014/main" id="{50A5FBA9-4812-48B0-9124-3597C93F254F}"/>
              </a:ext>
            </a:extLst>
          </p:cNvPr>
          <p:cNvSpPr/>
          <p:nvPr/>
        </p:nvSpPr>
        <p:spPr>
          <a:xfrm>
            <a:off x="3899087" y="3336737"/>
            <a:ext cx="1501588" cy="10970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GPIO!</a:t>
            </a:r>
          </a:p>
        </p:txBody>
      </p:sp>
      <p:sp>
        <p:nvSpPr>
          <p:cNvPr id="8" name="Arrow: Left 7">
            <a:extLst>
              <a:ext uri="{FF2B5EF4-FFF2-40B4-BE49-F238E27FC236}">
                <a16:creationId xmlns:a16="http://schemas.microsoft.com/office/drawing/2014/main" id="{3984E7FE-0178-4F73-9114-8BC9DFED2B7B}"/>
              </a:ext>
            </a:extLst>
          </p:cNvPr>
          <p:cNvSpPr/>
          <p:nvPr/>
        </p:nvSpPr>
        <p:spPr>
          <a:xfrm>
            <a:off x="4057580" y="1098420"/>
            <a:ext cx="1416424" cy="8875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GPIO</a:t>
            </a:r>
          </a:p>
        </p:txBody>
      </p:sp>
    </p:spTree>
    <p:extLst>
      <p:ext uri="{BB962C8B-B14F-4D97-AF65-F5344CB8AC3E}">
        <p14:creationId xmlns:p14="http://schemas.microsoft.com/office/powerpoint/2010/main" val="2293327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5FF74-F34D-4AAD-BD1A-0B840FF10955}"/>
              </a:ext>
            </a:extLst>
          </p:cNvPr>
          <p:cNvSpPr>
            <a:spLocks noGrp="1"/>
          </p:cNvSpPr>
          <p:nvPr>
            <p:ph type="title"/>
          </p:nvPr>
        </p:nvSpPr>
        <p:spPr/>
        <p:txBody>
          <a:bodyPr/>
          <a:lstStyle/>
          <a:p>
            <a:r>
              <a:rPr lang="en-US" dirty="0"/>
              <a:t>Bootloader</a:t>
            </a:r>
          </a:p>
        </p:txBody>
      </p:sp>
      <p:sp>
        <p:nvSpPr>
          <p:cNvPr id="6" name="Content Placeholder 5">
            <a:extLst>
              <a:ext uri="{FF2B5EF4-FFF2-40B4-BE49-F238E27FC236}">
                <a16:creationId xmlns:a16="http://schemas.microsoft.com/office/drawing/2014/main" id="{1FEDBBAB-94E8-4AAD-B341-2E3BC46CFDB5}"/>
              </a:ext>
            </a:extLst>
          </p:cNvPr>
          <p:cNvSpPr>
            <a:spLocks noGrp="1"/>
          </p:cNvSpPr>
          <p:nvPr>
            <p:ph idx="1"/>
          </p:nvPr>
        </p:nvSpPr>
        <p:spPr/>
        <p:txBody>
          <a:bodyPr/>
          <a:lstStyle/>
          <a:p>
            <a:r>
              <a:rPr lang="en-US" dirty="0"/>
              <a:t>One Bootloader To Rule Them All: Das U-Boot</a:t>
            </a:r>
          </a:p>
          <a:p>
            <a:pPr lvl="1"/>
            <a:r>
              <a:rPr lang="en-US" dirty="0"/>
              <a:t>Uses a simple scripting language</a:t>
            </a:r>
          </a:p>
          <a:p>
            <a:pPr lvl="1"/>
            <a:r>
              <a:rPr lang="en-US" dirty="0"/>
              <a:t>Can pull from TFTP, HTTP, etc.</a:t>
            </a:r>
          </a:p>
          <a:p>
            <a:pPr lvl="1"/>
            <a:r>
              <a:rPr lang="en-US" dirty="0"/>
              <a:t>Might be over Telnet, Serial, BT UART, etc.</a:t>
            </a:r>
          </a:p>
          <a:p>
            <a:r>
              <a:rPr lang="en-US" dirty="0"/>
              <a:t>Some don’t use U-Boot, use </a:t>
            </a:r>
            <a:r>
              <a:rPr lang="en-US" dirty="0" err="1"/>
              <a:t>Fastboot</a:t>
            </a:r>
            <a:r>
              <a:rPr lang="en-US" dirty="0"/>
              <a:t> or other loaders</a:t>
            </a:r>
          </a:p>
          <a:p>
            <a:pPr lvl="1"/>
            <a:r>
              <a:rPr lang="en-US" dirty="0"/>
              <a:t>Android devices are a clusterfuck of options</a:t>
            </a:r>
          </a:p>
        </p:txBody>
      </p:sp>
    </p:spTree>
    <p:extLst>
      <p:ext uri="{BB962C8B-B14F-4D97-AF65-F5344CB8AC3E}">
        <p14:creationId xmlns:p14="http://schemas.microsoft.com/office/powerpoint/2010/main" val="896664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0B16-89E3-4CE4-B488-0B17178BD8B7}"/>
              </a:ext>
            </a:extLst>
          </p:cNvPr>
          <p:cNvSpPr>
            <a:spLocks noGrp="1"/>
          </p:cNvSpPr>
          <p:nvPr>
            <p:ph type="title"/>
          </p:nvPr>
        </p:nvSpPr>
        <p:spPr/>
        <p:txBody>
          <a:bodyPr/>
          <a:lstStyle/>
          <a:p>
            <a:r>
              <a:rPr lang="en-US" dirty="0"/>
              <a:t>Life and death of an SoC*</a:t>
            </a:r>
          </a:p>
        </p:txBody>
      </p:sp>
      <p:graphicFrame>
        <p:nvGraphicFramePr>
          <p:cNvPr id="4" name="Content Placeholder 3">
            <a:extLst>
              <a:ext uri="{FF2B5EF4-FFF2-40B4-BE49-F238E27FC236}">
                <a16:creationId xmlns:a16="http://schemas.microsoft.com/office/drawing/2014/main" id="{0D678C22-065F-47F4-B5E4-D05EF23BCB38}"/>
              </a:ext>
            </a:extLst>
          </p:cNvPr>
          <p:cNvGraphicFramePr>
            <a:graphicFrameLocks noGrp="1"/>
          </p:cNvGraphicFramePr>
          <p:nvPr>
            <p:ph idx="1"/>
            <p:extLst>
              <p:ext uri="{D42A27DB-BD31-4B8C-83A1-F6EECF244321}">
                <p14:modId xmlns:p14="http://schemas.microsoft.com/office/powerpoint/2010/main" val="3242505893"/>
              </p:ext>
            </p:extLst>
          </p:nvPr>
        </p:nvGraphicFramePr>
        <p:xfrm>
          <a:off x="506413" y="1993900"/>
          <a:ext cx="8066087" cy="376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B97411B-5C44-4BE3-BF9D-C31360EDA201}"/>
              </a:ext>
            </a:extLst>
          </p:cNvPr>
          <p:cNvSpPr txBox="1"/>
          <p:nvPr/>
        </p:nvSpPr>
        <p:spPr>
          <a:xfrm>
            <a:off x="6024174" y="1624568"/>
            <a:ext cx="2548326" cy="369332"/>
          </a:xfrm>
          <a:prstGeom prst="rect">
            <a:avLst/>
          </a:prstGeom>
          <a:noFill/>
        </p:spPr>
        <p:txBody>
          <a:bodyPr wrap="none" rtlCol="0">
            <a:spAutoFit/>
          </a:bodyPr>
          <a:lstStyle/>
          <a:p>
            <a:r>
              <a:rPr lang="en-US" dirty="0"/>
              <a:t>* Some restrictions apply</a:t>
            </a:r>
          </a:p>
        </p:txBody>
      </p:sp>
    </p:spTree>
    <p:extLst>
      <p:ext uri="{BB962C8B-B14F-4D97-AF65-F5344CB8AC3E}">
        <p14:creationId xmlns:p14="http://schemas.microsoft.com/office/powerpoint/2010/main" val="243191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Bonfire">
            <a:extLst>
              <a:ext uri="{FF2B5EF4-FFF2-40B4-BE49-F238E27FC236}">
                <a16:creationId xmlns:a16="http://schemas.microsoft.com/office/drawing/2014/main" id="{176FF7E9-9CBD-42E4-9CAC-2CEAFBE2A0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5043" y="2134504"/>
            <a:ext cx="2586359" cy="2586359"/>
          </a:xfrm>
          <a:prstGeom prst="rect">
            <a:avLst/>
          </a:prstGeom>
        </p:spPr>
      </p:pic>
      <p:sp>
        <p:nvSpPr>
          <p:cNvPr id="2" name="Title 1">
            <a:extLst>
              <a:ext uri="{FF2B5EF4-FFF2-40B4-BE49-F238E27FC236}">
                <a16:creationId xmlns:a16="http://schemas.microsoft.com/office/drawing/2014/main" id="{34013A84-D1B3-4D6C-AD82-C4FF60435126}"/>
              </a:ext>
            </a:extLst>
          </p:cNvPr>
          <p:cNvSpPr>
            <a:spLocks noGrp="1"/>
          </p:cNvSpPr>
          <p:nvPr>
            <p:ph type="title"/>
          </p:nvPr>
        </p:nvSpPr>
        <p:spPr>
          <a:xfrm>
            <a:off x="492918" y="499533"/>
            <a:ext cx="5229456" cy="1658198"/>
          </a:xfrm>
        </p:spPr>
        <p:txBody>
          <a:bodyPr>
            <a:normAutofit/>
          </a:bodyPr>
          <a:lstStyle/>
          <a:p>
            <a:r>
              <a:rPr lang="en-US" dirty="0" err="1"/>
              <a:t>whoami</a:t>
            </a:r>
            <a:endParaRPr lang="en-US" dirty="0"/>
          </a:p>
        </p:txBody>
      </p:sp>
      <p:sp>
        <p:nvSpPr>
          <p:cNvPr id="3" name="Content Placeholder 2">
            <a:extLst>
              <a:ext uri="{FF2B5EF4-FFF2-40B4-BE49-F238E27FC236}">
                <a16:creationId xmlns:a16="http://schemas.microsoft.com/office/drawing/2014/main" id="{109CB08A-5AEE-4B56-B2F3-959B3F139084}"/>
              </a:ext>
            </a:extLst>
          </p:cNvPr>
          <p:cNvSpPr>
            <a:spLocks noGrp="1"/>
          </p:cNvSpPr>
          <p:nvPr>
            <p:ph idx="1"/>
          </p:nvPr>
        </p:nvSpPr>
        <p:spPr>
          <a:xfrm>
            <a:off x="507492" y="2011680"/>
            <a:ext cx="5214882" cy="3766185"/>
          </a:xfrm>
        </p:spPr>
        <p:txBody>
          <a:bodyPr>
            <a:normAutofit/>
          </a:bodyPr>
          <a:lstStyle/>
          <a:p>
            <a:r>
              <a:rPr lang="en-US" sz="2200" dirty="0" err="1"/>
              <a:t>Hoopy</a:t>
            </a:r>
            <a:r>
              <a:rPr lang="en-US" sz="2200" dirty="0"/>
              <a:t> </a:t>
            </a:r>
            <a:r>
              <a:rPr lang="en-US" sz="2200" dirty="0" err="1"/>
              <a:t>Frood</a:t>
            </a:r>
            <a:endParaRPr lang="en-US" sz="2200" dirty="0"/>
          </a:p>
          <a:p>
            <a:r>
              <a:rPr lang="en-US" sz="2200" dirty="0"/>
              <a:t>Been fiddling with Linux SOCs since I fiddled with an old TS-7200 </a:t>
            </a:r>
            <a:r>
              <a:rPr lang="en-US" sz="2200" dirty="0" err="1"/>
              <a:t>EmbeddedARM</a:t>
            </a:r>
            <a:r>
              <a:rPr lang="en-US" sz="2200" dirty="0"/>
              <a:t> board</a:t>
            </a:r>
          </a:p>
          <a:p>
            <a:r>
              <a:rPr lang="en-US" sz="2200" dirty="0"/>
              <a:t>I’ve used ARM for a lot of services: IRC, web hosting, etc.</a:t>
            </a:r>
          </a:p>
          <a:p>
            <a:r>
              <a:rPr lang="en-US" sz="2200" dirty="0"/>
              <a:t>I’ve built </a:t>
            </a:r>
            <a:r>
              <a:rPr lang="en-US" sz="2200" dirty="0" err="1"/>
              <a:t>CyanogenMod</a:t>
            </a:r>
            <a:r>
              <a:rPr lang="en-US" sz="2200" dirty="0"/>
              <a:t>/</a:t>
            </a:r>
            <a:r>
              <a:rPr lang="en-US" sz="2200" dirty="0" err="1"/>
              <a:t>LineageOS</a:t>
            </a:r>
            <a:r>
              <a:rPr lang="en-US" sz="2200" dirty="0"/>
              <a:t>, custom ARM images, etc. </a:t>
            </a:r>
          </a:p>
        </p:txBody>
      </p:sp>
    </p:spTree>
    <p:extLst>
      <p:ext uri="{BB962C8B-B14F-4D97-AF65-F5344CB8AC3E}">
        <p14:creationId xmlns:p14="http://schemas.microsoft.com/office/powerpoint/2010/main" val="444173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0B16-89E3-4CE4-B488-0B17178BD8B7}"/>
              </a:ext>
            </a:extLst>
          </p:cNvPr>
          <p:cNvSpPr>
            <a:spLocks noGrp="1"/>
          </p:cNvSpPr>
          <p:nvPr>
            <p:ph type="title"/>
          </p:nvPr>
        </p:nvSpPr>
        <p:spPr/>
        <p:txBody>
          <a:bodyPr/>
          <a:lstStyle/>
          <a:p>
            <a:r>
              <a:rPr lang="en-US" dirty="0"/>
              <a:t>Life and death of an SoC*</a:t>
            </a:r>
          </a:p>
        </p:txBody>
      </p:sp>
      <p:graphicFrame>
        <p:nvGraphicFramePr>
          <p:cNvPr id="4" name="Content Placeholder 3">
            <a:extLst>
              <a:ext uri="{FF2B5EF4-FFF2-40B4-BE49-F238E27FC236}">
                <a16:creationId xmlns:a16="http://schemas.microsoft.com/office/drawing/2014/main" id="{0D678C22-065F-47F4-B5E4-D05EF23BCB38}"/>
              </a:ext>
            </a:extLst>
          </p:cNvPr>
          <p:cNvGraphicFramePr>
            <a:graphicFrameLocks noGrp="1"/>
          </p:cNvGraphicFramePr>
          <p:nvPr>
            <p:ph idx="1"/>
          </p:nvPr>
        </p:nvGraphicFramePr>
        <p:xfrm>
          <a:off x="506413" y="1993900"/>
          <a:ext cx="8066087" cy="376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B97411B-5C44-4BE3-BF9D-C31360EDA201}"/>
              </a:ext>
            </a:extLst>
          </p:cNvPr>
          <p:cNvSpPr txBox="1"/>
          <p:nvPr/>
        </p:nvSpPr>
        <p:spPr>
          <a:xfrm>
            <a:off x="6024174" y="1623118"/>
            <a:ext cx="2548326" cy="369332"/>
          </a:xfrm>
          <a:prstGeom prst="rect">
            <a:avLst/>
          </a:prstGeom>
          <a:noFill/>
        </p:spPr>
        <p:txBody>
          <a:bodyPr wrap="none" rtlCol="0">
            <a:spAutoFit/>
          </a:bodyPr>
          <a:lstStyle/>
          <a:p>
            <a:r>
              <a:rPr lang="en-US" dirty="0"/>
              <a:t>* Some restrictions apply</a:t>
            </a:r>
          </a:p>
        </p:txBody>
      </p:sp>
      <p:sp>
        <p:nvSpPr>
          <p:cNvPr id="3" name="Oval 2">
            <a:extLst>
              <a:ext uri="{FF2B5EF4-FFF2-40B4-BE49-F238E27FC236}">
                <a16:creationId xmlns:a16="http://schemas.microsoft.com/office/drawing/2014/main" id="{694EB74F-EA77-4B31-84E9-96F5EBF74DFA}"/>
              </a:ext>
            </a:extLst>
          </p:cNvPr>
          <p:cNvSpPr/>
          <p:nvPr/>
        </p:nvSpPr>
        <p:spPr>
          <a:xfrm>
            <a:off x="279782" y="1821598"/>
            <a:ext cx="893120" cy="8931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6C0D363-3AD3-44F7-B37D-AEDF14348D27}"/>
              </a:ext>
            </a:extLst>
          </p:cNvPr>
          <p:cNvSpPr/>
          <p:nvPr/>
        </p:nvSpPr>
        <p:spPr>
          <a:xfrm>
            <a:off x="318781" y="3099746"/>
            <a:ext cx="893120" cy="8931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15660F-C687-4C95-9156-88FCDFD380E1}"/>
              </a:ext>
            </a:extLst>
          </p:cNvPr>
          <p:cNvSpPr/>
          <p:nvPr/>
        </p:nvSpPr>
        <p:spPr>
          <a:xfrm>
            <a:off x="289060" y="4948417"/>
            <a:ext cx="893120" cy="8931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3251F68-68CC-40C9-B6FD-AABB37E15508}"/>
              </a:ext>
            </a:extLst>
          </p:cNvPr>
          <p:cNvCxnSpPr>
            <a:cxnSpLocks/>
            <a:stCxn id="15" idx="1"/>
          </p:cNvCxnSpPr>
          <p:nvPr/>
        </p:nvCxnSpPr>
        <p:spPr>
          <a:xfrm flipH="1" flipV="1">
            <a:off x="1163816" y="2460944"/>
            <a:ext cx="2300836" cy="12303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927D27-B721-4339-A156-CA230229081B}"/>
              </a:ext>
            </a:extLst>
          </p:cNvPr>
          <p:cNvCxnSpPr>
            <a:cxnSpLocks/>
            <a:stCxn id="15" idx="1"/>
            <a:endCxn id="6" idx="6"/>
          </p:cNvCxnSpPr>
          <p:nvPr/>
        </p:nvCxnSpPr>
        <p:spPr>
          <a:xfrm flipH="1" flipV="1">
            <a:off x="1211901" y="3546306"/>
            <a:ext cx="2252751" cy="1449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E57AF3-A9BD-4658-ADA8-EC1FCA22B5DA}"/>
              </a:ext>
            </a:extLst>
          </p:cNvPr>
          <p:cNvCxnSpPr>
            <a:cxnSpLocks/>
            <a:stCxn id="15" idx="1"/>
          </p:cNvCxnSpPr>
          <p:nvPr/>
        </p:nvCxnSpPr>
        <p:spPr>
          <a:xfrm flipH="1">
            <a:off x="1163816" y="3691284"/>
            <a:ext cx="2300836" cy="15209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52601F-2059-427A-A639-DD9624676612}"/>
              </a:ext>
            </a:extLst>
          </p:cNvPr>
          <p:cNvSpPr txBox="1"/>
          <p:nvPr/>
        </p:nvSpPr>
        <p:spPr>
          <a:xfrm>
            <a:off x="3464652" y="3271706"/>
            <a:ext cx="3693793" cy="8391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Fun Shit</a:t>
            </a:r>
          </a:p>
        </p:txBody>
      </p:sp>
    </p:spTree>
    <p:extLst>
      <p:ext uri="{BB962C8B-B14F-4D97-AF65-F5344CB8AC3E}">
        <p14:creationId xmlns:p14="http://schemas.microsoft.com/office/powerpoint/2010/main" val="2442290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599-BCC7-4929-9D2A-4174520D8D19}"/>
              </a:ext>
            </a:extLst>
          </p:cNvPr>
          <p:cNvSpPr>
            <a:spLocks noGrp="1"/>
          </p:cNvSpPr>
          <p:nvPr>
            <p:ph type="title"/>
          </p:nvPr>
        </p:nvSpPr>
        <p:spPr/>
        <p:txBody>
          <a:bodyPr/>
          <a:lstStyle/>
          <a:p>
            <a:r>
              <a:rPr lang="en-US" dirty="0"/>
              <a:t>Root Filesystem: Home to All</a:t>
            </a:r>
          </a:p>
        </p:txBody>
      </p:sp>
      <p:sp>
        <p:nvSpPr>
          <p:cNvPr id="3" name="Content Placeholder 2">
            <a:extLst>
              <a:ext uri="{FF2B5EF4-FFF2-40B4-BE49-F238E27FC236}">
                <a16:creationId xmlns:a16="http://schemas.microsoft.com/office/drawing/2014/main" id="{42B8D73A-92B8-41B1-9B14-E8385CCF9810}"/>
              </a:ext>
            </a:extLst>
          </p:cNvPr>
          <p:cNvSpPr>
            <a:spLocks noGrp="1"/>
          </p:cNvSpPr>
          <p:nvPr>
            <p:ph idx="1"/>
          </p:nvPr>
        </p:nvSpPr>
        <p:spPr/>
        <p:txBody>
          <a:bodyPr>
            <a:normAutofit fontScale="77500" lnSpcReduction="20000"/>
          </a:bodyPr>
          <a:lstStyle/>
          <a:p>
            <a:r>
              <a:rPr lang="en-US" dirty="0"/>
              <a:t>A root filesystem contains the bare minimum to boot Linux: Any shared object libraries, binaries, or other content that is necessary for what that device is going to do</a:t>
            </a:r>
          </a:p>
          <a:p>
            <a:r>
              <a:rPr lang="en-US" dirty="0"/>
              <a:t>Fluid content that needs to be changed or which is going to be fetched regularly is often stored on a </a:t>
            </a:r>
            <a:r>
              <a:rPr lang="en-US" dirty="0" err="1"/>
              <a:t>Ramdisk</a:t>
            </a:r>
            <a:r>
              <a:rPr lang="en-US" dirty="0"/>
              <a:t>; this might be loaded during </a:t>
            </a:r>
            <a:r>
              <a:rPr lang="en-US" dirty="0" err="1"/>
              <a:t>init's</a:t>
            </a:r>
            <a:r>
              <a:rPr lang="en-US" dirty="0"/>
              <a:t> early startup from a </a:t>
            </a:r>
            <a:r>
              <a:rPr lang="en-US" dirty="0" err="1"/>
              <a:t>tarball</a:t>
            </a:r>
            <a:r>
              <a:rPr lang="en-US" dirty="0"/>
              <a:t>.</a:t>
            </a:r>
          </a:p>
          <a:p>
            <a:pPr lvl="1"/>
            <a:r>
              <a:rPr lang="en-US" dirty="0"/>
              <a:t>This is a super common thing to miss because it's a </a:t>
            </a:r>
            <a:r>
              <a:rPr lang="en-US" dirty="0" err="1"/>
              <a:t>tmpfs</a:t>
            </a:r>
            <a:r>
              <a:rPr lang="en-US" dirty="0"/>
              <a:t> outside of /</a:t>
            </a:r>
            <a:r>
              <a:rPr lang="en-US" dirty="0" err="1"/>
              <a:t>tmp</a:t>
            </a:r>
            <a:endParaRPr lang="en-US" dirty="0"/>
          </a:p>
          <a:p>
            <a:pPr lvl="1"/>
            <a:r>
              <a:rPr lang="en-US" dirty="0"/>
              <a:t>this is a super common way of keeping / “small”</a:t>
            </a:r>
          </a:p>
          <a:p>
            <a:pPr lvl="1"/>
            <a:r>
              <a:rPr lang="en-US" dirty="0"/>
              <a:t>This often leads to </a:t>
            </a:r>
            <a:r>
              <a:rPr lang="en-US" dirty="0" err="1"/>
              <a:t>rootfs</a:t>
            </a:r>
            <a:r>
              <a:rPr lang="en-US" dirty="0"/>
              <a:t> extractions via tar that seem "too big“ </a:t>
            </a:r>
          </a:p>
          <a:p>
            <a:r>
              <a:rPr lang="en-US" dirty="0"/>
              <a:t>There are sometimes </a:t>
            </a:r>
            <a:r>
              <a:rPr lang="en-US" u="sng" dirty="0"/>
              <a:t>multiple</a:t>
            </a:r>
            <a:r>
              <a:rPr lang="en-US" dirty="0"/>
              <a:t> root filesystems overlaid upon each other</a:t>
            </a:r>
          </a:p>
          <a:p>
            <a:pPr lvl="1"/>
            <a:r>
              <a:rPr lang="en-US" dirty="0"/>
              <a:t>Android uses this to some extent: /system is where many things really are</a:t>
            </a:r>
          </a:p>
          <a:p>
            <a:r>
              <a:rPr lang="en-US" dirty="0"/>
              <a:t>Might be from NFS, might try NFS first, etc.</a:t>
            </a:r>
          </a:p>
        </p:txBody>
      </p:sp>
    </p:spTree>
    <p:extLst>
      <p:ext uri="{BB962C8B-B14F-4D97-AF65-F5344CB8AC3E}">
        <p14:creationId xmlns:p14="http://schemas.microsoft.com/office/powerpoint/2010/main" val="2978364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1322-AD7E-4DD9-BA10-0A761D706634}"/>
              </a:ext>
            </a:extLst>
          </p:cNvPr>
          <p:cNvSpPr>
            <a:spLocks noGrp="1"/>
          </p:cNvSpPr>
          <p:nvPr>
            <p:ph type="title"/>
          </p:nvPr>
        </p:nvSpPr>
        <p:spPr/>
        <p:txBody>
          <a:bodyPr/>
          <a:lstStyle/>
          <a:p>
            <a:r>
              <a:rPr lang="en-US" dirty="0">
                <a:solidFill>
                  <a:schemeClr val="accent1">
                    <a:lumMod val="40000"/>
                    <a:lumOff val="60000"/>
                  </a:schemeClr>
                </a:solidFill>
              </a:rPr>
              <a:t>Attacking these devices</a:t>
            </a:r>
          </a:p>
        </p:txBody>
      </p:sp>
      <p:sp>
        <p:nvSpPr>
          <p:cNvPr id="4" name="Text Placeholder 3">
            <a:extLst>
              <a:ext uri="{FF2B5EF4-FFF2-40B4-BE49-F238E27FC236}">
                <a16:creationId xmlns:a16="http://schemas.microsoft.com/office/drawing/2014/main" id="{0192C0FC-523F-4AA4-B815-305195B199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5413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809F-2807-4AE8-BB97-2EFC1C0D6F74}"/>
              </a:ext>
            </a:extLst>
          </p:cNvPr>
          <p:cNvSpPr>
            <a:spLocks noGrp="1"/>
          </p:cNvSpPr>
          <p:nvPr>
            <p:ph type="title"/>
          </p:nvPr>
        </p:nvSpPr>
        <p:spPr/>
        <p:txBody>
          <a:bodyPr/>
          <a:lstStyle/>
          <a:p>
            <a:r>
              <a:rPr lang="en-US" dirty="0"/>
              <a:t>Step 0: Scope out your device</a:t>
            </a:r>
          </a:p>
        </p:txBody>
      </p:sp>
      <p:sp>
        <p:nvSpPr>
          <p:cNvPr id="3" name="Content Placeholder 2">
            <a:extLst>
              <a:ext uri="{FF2B5EF4-FFF2-40B4-BE49-F238E27FC236}">
                <a16:creationId xmlns:a16="http://schemas.microsoft.com/office/drawing/2014/main" id="{6E3A0D45-EC49-4B59-961A-9001040C8705}"/>
              </a:ext>
            </a:extLst>
          </p:cNvPr>
          <p:cNvSpPr>
            <a:spLocks noGrp="1"/>
          </p:cNvSpPr>
          <p:nvPr>
            <p:ph sz="half" idx="1"/>
          </p:nvPr>
        </p:nvSpPr>
        <p:spPr/>
        <p:txBody>
          <a:bodyPr>
            <a:normAutofit fontScale="77500" lnSpcReduction="20000"/>
          </a:bodyPr>
          <a:lstStyle/>
          <a:p>
            <a:r>
              <a:rPr lang="en-US" dirty="0"/>
              <a:t>Get to know what makes the device tick</a:t>
            </a:r>
          </a:p>
          <a:p>
            <a:pPr lvl="1"/>
            <a:r>
              <a:rPr lang="en-US" dirty="0"/>
              <a:t>Version of Linux</a:t>
            </a:r>
          </a:p>
          <a:p>
            <a:pPr lvl="1"/>
            <a:r>
              <a:rPr lang="en-US" dirty="0"/>
              <a:t>Rough software stack</a:t>
            </a:r>
          </a:p>
          <a:p>
            <a:pPr lvl="1"/>
            <a:r>
              <a:rPr lang="en-US" dirty="0"/>
              <a:t>Known vulnerabilities</a:t>
            </a:r>
          </a:p>
          <a:p>
            <a:pPr lvl="1"/>
            <a:r>
              <a:rPr lang="en-US" dirty="0"/>
              <a:t>Debug shells, backdoors, admin shells, etc.</a:t>
            </a:r>
          </a:p>
          <a:p>
            <a:r>
              <a:rPr lang="en-US" dirty="0"/>
              <a:t>ARM executables are fairly generic</a:t>
            </a:r>
          </a:p>
          <a:p>
            <a:pPr lvl="1"/>
            <a:r>
              <a:rPr lang="en-US" dirty="0"/>
              <a:t>Kobo updates are very, VERY generic and the Kobo userland is </a:t>
            </a:r>
            <a:r>
              <a:rPr lang="en-US" i="1" dirty="0"/>
              <a:t>very aware of this</a:t>
            </a:r>
            <a:r>
              <a:rPr lang="en-US" dirty="0"/>
              <a:t>.</a:t>
            </a:r>
          </a:p>
          <a:p>
            <a:r>
              <a:rPr lang="en-US" dirty="0"/>
              <a:t>Hardware vendors are lazy: many devices likely similar to kin-devices</a:t>
            </a:r>
          </a:p>
          <a:p>
            <a:pPr lvl="1"/>
            <a:r>
              <a:rPr lang="en-US" dirty="0"/>
              <a:t>Possibly able to find update for similar device by same OEM</a:t>
            </a:r>
          </a:p>
        </p:txBody>
      </p:sp>
      <p:pic>
        <p:nvPicPr>
          <p:cNvPr id="6" name="Content Placeholder 5">
            <a:extLst>
              <a:ext uri="{FF2B5EF4-FFF2-40B4-BE49-F238E27FC236}">
                <a16:creationId xmlns:a16="http://schemas.microsoft.com/office/drawing/2014/main" id="{E13FAF7A-F636-4CF9-BFD7-8C4BA4C9C30D}"/>
              </a:ext>
            </a:extLst>
          </p:cNvPr>
          <p:cNvPicPr>
            <a:picLocks noGrp="1" noChangeAspect="1"/>
          </p:cNvPicPr>
          <p:nvPr>
            <p:ph sz="half" idx="2"/>
          </p:nvPr>
        </p:nvPicPr>
        <p:blipFill>
          <a:blip r:embed="rId3"/>
          <a:stretch>
            <a:fillRect/>
          </a:stretch>
        </p:blipFill>
        <p:spPr>
          <a:xfrm>
            <a:off x="4757738" y="2354739"/>
            <a:ext cx="3806825" cy="3045460"/>
          </a:xfrm>
        </p:spPr>
      </p:pic>
    </p:spTree>
    <p:extLst>
      <p:ext uri="{BB962C8B-B14F-4D97-AF65-F5344CB8AC3E}">
        <p14:creationId xmlns:p14="http://schemas.microsoft.com/office/powerpoint/2010/main" val="271136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1215-FAF3-40F8-A501-462BE84E979F}"/>
              </a:ext>
            </a:extLst>
          </p:cNvPr>
          <p:cNvSpPr>
            <a:spLocks noGrp="1"/>
          </p:cNvSpPr>
          <p:nvPr>
            <p:ph type="title"/>
          </p:nvPr>
        </p:nvSpPr>
        <p:spPr/>
        <p:txBody>
          <a:bodyPr/>
          <a:lstStyle/>
          <a:p>
            <a:r>
              <a:rPr lang="en-US" dirty="0"/>
              <a:t>Don’t Reinvent The Wheel</a:t>
            </a:r>
          </a:p>
        </p:txBody>
      </p:sp>
      <p:sp>
        <p:nvSpPr>
          <p:cNvPr id="5" name="Content Placeholder 4">
            <a:extLst>
              <a:ext uri="{FF2B5EF4-FFF2-40B4-BE49-F238E27FC236}">
                <a16:creationId xmlns:a16="http://schemas.microsoft.com/office/drawing/2014/main" id="{E002ACDE-2C55-4CBE-B71B-EFB62DAA87F7}"/>
              </a:ext>
            </a:extLst>
          </p:cNvPr>
          <p:cNvSpPr>
            <a:spLocks noGrp="1"/>
          </p:cNvSpPr>
          <p:nvPr>
            <p:ph idx="1"/>
          </p:nvPr>
        </p:nvSpPr>
        <p:spPr/>
        <p:txBody>
          <a:bodyPr>
            <a:normAutofit fontScale="85000" lnSpcReduction="10000"/>
          </a:bodyPr>
          <a:lstStyle/>
          <a:p>
            <a:r>
              <a:rPr lang="en-US" dirty="0"/>
              <a:t>Since so many embedded </a:t>
            </a:r>
            <a:r>
              <a:rPr lang="en-US" dirty="0" err="1"/>
              <a:t>linux</a:t>
            </a:r>
            <a:r>
              <a:rPr lang="en-US" dirty="0"/>
              <a:t> devices are similar, or run similarly outdated software, you may well have some of your work cut out for you</a:t>
            </a:r>
          </a:p>
          <a:p>
            <a:r>
              <a:rPr lang="en-US" dirty="0"/>
              <a:t>OWASP has a whole task set devoted to IoT security:</a:t>
            </a:r>
          </a:p>
          <a:p>
            <a:pPr lvl="1"/>
            <a:r>
              <a:rPr lang="en-US" dirty="0">
                <a:hlinkClick r:id="rId3"/>
              </a:rPr>
              <a:t>https://www.owasp.org/index.php/OWASP_Internet_of_Things_Project</a:t>
            </a:r>
            <a:r>
              <a:rPr lang="en-US" dirty="0"/>
              <a:t> </a:t>
            </a:r>
          </a:p>
          <a:p>
            <a:r>
              <a:rPr lang="en-US" dirty="0"/>
              <a:t>Tools like </a:t>
            </a:r>
            <a:r>
              <a:rPr lang="en-US" dirty="0" err="1"/>
              <a:t>Firmwalker</a:t>
            </a:r>
            <a:r>
              <a:rPr lang="en-US" dirty="0"/>
              <a:t> (</a:t>
            </a:r>
            <a:r>
              <a:rPr lang="en-US" dirty="0">
                <a:hlinkClick r:id="rId4"/>
              </a:rPr>
              <a:t>https://github.com/craigz28/firmwalker</a:t>
            </a:r>
            <a:r>
              <a:rPr lang="en-US" dirty="0"/>
              <a:t>) and </a:t>
            </a:r>
            <a:r>
              <a:rPr lang="en-US" dirty="0" err="1"/>
              <a:t>Routersploit</a:t>
            </a:r>
            <a:r>
              <a:rPr lang="en-US" dirty="0"/>
              <a:t> (</a:t>
            </a:r>
            <a:r>
              <a:rPr lang="en-US" dirty="0">
                <a:hlinkClick r:id="rId5"/>
              </a:rPr>
              <a:t>https://github.com/threat9/routersploit</a:t>
            </a:r>
            <a:r>
              <a:rPr lang="en-US" dirty="0"/>
              <a:t>) are already built and ready. Sometimes, thinking like a skid can save </a:t>
            </a:r>
            <a:r>
              <a:rPr lang="en-US" i="1" dirty="0"/>
              <a:t>time and energy</a:t>
            </a:r>
            <a:r>
              <a:rPr lang="en-US" dirty="0"/>
              <a:t> for other things, like beer!</a:t>
            </a:r>
          </a:p>
          <a:p>
            <a:r>
              <a:rPr lang="en-US" dirty="0"/>
              <a:t>Firmware Security blog is a great place to look, including a roundup of stuff (</a:t>
            </a:r>
            <a:r>
              <a:rPr lang="en-US" dirty="0">
                <a:hlinkClick r:id="rId6"/>
              </a:rPr>
              <a:t>https://firmwaresecurity.com/2018/06/03/list-of-iot-embedded-os-firmware-tools/</a:t>
            </a:r>
            <a:r>
              <a:rPr lang="en-US" dirty="0"/>
              <a:t> )</a:t>
            </a:r>
          </a:p>
        </p:txBody>
      </p:sp>
    </p:spTree>
    <p:extLst>
      <p:ext uri="{BB962C8B-B14F-4D97-AF65-F5344CB8AC3E}">
        <p14:creationId xmlns:p14="http://schemas.microsoft.com/office/powerpoint/2010/main" val="2175246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F1E01-0485-4F78-A6D6-2BDA979E9105}"/>
              </a:ext>
            </a:extLst>
          </p:cNvPr>
          <p:cNvSpPr>
            <a:spLocks noGrp="1"/>
          </p:cNvSpPr>
          <p:nvPr>
            <p:ph type="title"/>
          </p:nvPr>
        </p:nvSpPr>
        <p:spPr/>
        <p:txBody>
          <a:bodyPr/>
          <a:lstStyle/>
          <a:p>
            <a:r>
              <a:rPr lang="en-US" dirty="0"/>
              <a:t>Option 1: It’s a UNIX system, I know this</a:t>
            </a:r>
          </a:p>
        </p:txBody>
      </p:sp>
      <p:sp>
        <p:nvSpPr>
          <p:cNvPr id="8" name="Content Placeholder 7">
            <a:extLst>
              <a:ext uri="{FF2B5EF4-FFF2-40B4-BE49-F238E27FC236}">
                <a16:creationId xmlns:a16="http://schemas.microsoft.com/office/drawing/2014/main" id="{110ED46B-6807-4BDF-94BA-56CACF18E1CA}"/>
              </a:ext>
            </a:extLst>
          </p:cNvPr>
          <p:cNvSpPr>
            <a:spLocks noGrp="1"/>
          </p:cNvSpPr>
          <p:nvPr>
            <p:ph sz="half" idx="1"/>
          </p:nvPr>
        </p:nvSpPr>
        <p:spPr/>
        <p:txBody>
          <a:bodyPr>
            <a:normAutofit fontScale="92500"/>
          </a:bodyPr>
          <a:lstStyle/>
          <a:p>
            <a:r>
              <a:rPr lang="en-US" dirty="0"/>
              <a:t>If you can get a shell, sometimes just beating against your target can be fun</a:t>
            </a:r>
          </a:p>
          <a:p>
            <a:r>
              <a:rPr lang="en-US" dirty="0"/>
              <a:t>Limited to only what is on the target (or what you can get to the target)</a:t>
            </a:r>
          </a:p>
          <a:p>
            <a:r>
              <a:rPr lang="en-US" dirty="0"/>
              <a:t>Can feel a bit like going into the wild with a bowie knife and a jar full of your own piss</a:t>
            </a:r>
          </a:p>
          <a:p>
            <a:r>
              <a:rPr lang="en-US" dirty="0"/>
              <a:t>Debugger? </a:t>
            </a:r>
            <a:r>
              <a:rPr lang="en-US" dirty="0" err="1"/>
              <a:t>Fuzzer</a:t>
            </a:r>
            <a:r>
              <a:rPr lang="en-US" dirty="0"/>
              <a:t>? </a:t>
            </a:r>
            <a:r>
              <a:rPr lang="en-US" i="1" dirty="0"/>
              <a:t>Compiler?</a:t>
            </a:r>
            <a:r>
              <a:rPr lang="en-US" dirty="0"/>
              <a:t> What are those?</a:t>
            </a:r>
          </a:p>
        </p:txBody>
      </p:sp>
      <p:pic>
        <p:nvPicPr>
          <p:cNvPr id="15" name="Content Placeholder 14">
            <a:extLst>
              <a:ext uri="{FF2B5EF4-FFF2-40B4-BE49-F238E27FC236}">
                <a16:creationId xmlns:a16="http://schemas.microsoft.com/office/drawing/2014/main" id="{85D532DB-6AB6-4D41-8A3B-18FD7A0188B8}"/>
              </a:ext>
            </a:extLst>
          </p:cNvPr>
          <p:cNvPicPr>
            <a:picLocks noGrp="1" noChangeAspect="1"/>
          </p:cNvPicPr>
          <p:nvPr>
            <p:ph sz="half" idx="2"/>
          </p:nvPr>
        </p:nvPicPr>
        <p:blipFill>
          <a:blip r:embed="rId3"/>
          <a:stretch>
            <a:fillRect/>
          </a:stretch>
        </p:blipFill>
        <p:spPr>
          <a:xfrm>
            <a:off x="4757738" y="2846454"/>
            <a:ext cx="3806825" cy="2062030"/>
          </a:xfrm>
        </p:spPr>
      </p:pic>
    </p:spTree>
    <p:extLst>
      <p:ext uri="{BB962C8B-B14F-4D97-AF65-F5344CB8AC3E}">
        <p14:creationId xmlns:p14="http://schemas.microsoft.com/office/powerpoint/2010/main" val="375185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CB65-B1B3-41C5-A4ED-57D1C2FCEDB2}"/>
              </a:ext>
            </a:extLst>
          </p:cNvPr>
          <p:cNvSpPr>
            <a:spLocks noGrp="1"/>
          </p:cNvSpPr>
          <p:nvPr>
            <p:ph type="title"/>
          </p:nvPr>
        </p:nvSpPr>
        <p:spPr/>
        <p:txBody>
          <a:bodyPr/>
          <a:lstStyle/>
          <a:p>
            <a:r>
              <a:rPr lang="en-US" dirty="0"/>
              <a:t>Option 2: Black-Box it</a:t>
            </a:r>
          </a:p>
        </p:txBody>
      </p:sp>
      <p:sp>
        <p:nvSpPr>
          <p:cNvPr id="3" name="Content Placeholder 2">
            <a:extLst>
              <a:ext uri="{FF2B5EF4-FFF2-40B4-BE49-F238E27FC236}">
                <a16:creationId xmlns:a16="http://schemas.microsoft.com/office/drawing/2014/main" id="{9F88A498-7169-42F3-A652-922028BCA621}"/>
              </a:ext>
            </a:extLst>
          </p:cNvPr>
          <p:cNvSpPr>
            <a:spLocks noGrp="1"/>
          </p:cNvSpPr>
          <p:nvPr>
            <p:ph sz="half" idx="1"/>
          </p:nvPr>
        </p:nvSpPr>
        <p:spPr/>
        <p:txBody>
          <a:bodyPr/>
          <a:lstStyle/>
          <a:p>
            <a:r>
              <a:rPr lang="en-US" dirty="0"/>
              <a:t>Lots of fun once you’re used to it</a:t>
            </a:r>
            <a:r>
              <a:rPr lang="en-US" baseline="0" dirty="0"/>
              <a:t> or live service attacks. </a:t>
            </a:r>
            <a:endParaRPr lang="en-US" dirty="0"/>
          </a:p>
          <a:p>
            <a:r>
              <a:rPr lang="en-US" dirty="0"/>
              <a:t>Safe: Never directly exposes you to “secrets” (IP)</a:t>
            </a:r>
          </a:p>
          <a:p>
            <a:r>
              <a:rPr lang="en-US" dirty="0"/>
              <a:t>You don’t have the bowie knife, just two jars of piss.</a:t>
            </a:r>
          </a:p>
          <a:p>
            <a:endParaRPr lang="en-US" dirty="0"/>
          </a:p>
        </p:txBody>
      </p:sp>
      <p:pic>
        <p:nvPicPr>
          <p:cNvPr id="8" name="Content Placeholder 7">
            <a:extLst>
              <a:ext uri="{FF2B5EF4-FFF2-40B4-BE49-F238E27FC236}">
                <a16:creationId xmlns:a16="http://schemas.microsoft.com/office/drawing/2014/main" id="{8D9A6F6B-6F2C-4417-AB9D-847CC70FFFF9}"/>
              </a:ext>
            </a:extLst>
          </p:cNvPr>
          <p:cNvPicPr>
            <a:picLocks noGrp="1" noChangeAspect="1"/>
          </p:cNvPicPr>
          <p:nvPr>
            <p:ph sz="half" idx="2"/>
          </p:nvPr>
        </p:nvPicPr>
        <p:blipFill>
          <a:blip r:embed="rId3"/>
          <a:stretch>
            <a:fillRect/>
          </a:stretch>
        </p:blipFill>
        <p:spPr>
          <a:xfrm>
            <a:off x="4757738" y="2018891"/>
            <a:ext cx="3806825" cy="3717156"/>
          </a:xfrm>
        </p:spPr>
      </p:pic>
    </p:spTree>
    <p:extLst>
      <p:ext uri="{BB962C8B-B14F-4D97-AF65-F5344CB8AC3E}">
        <p14:creationId xmlns:p14="http://schemas.microsoft.com/office/powerpoint/2010/main" val="3713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6A94A7-0659-420E-B2A3-82CB9BF81041}"/>
              </a:ext>
            </a:extLst>
          </p:cNvPr>
          <p:cNvSpPr>
            <a:spLocks noGrp="1"/>
          </p:cNvSpPr>
          <p:nvPr>
            <p:ph type="title" idx="4294967295"/>
          </p:nvPr>
        </p:nvSpPr>
        <p:spPr>
          <a:xfrm>
            <a:off x="0" y="2881313"/>
            <a:ext cx="7886700" cy="1109662"/>
          </a:xfrm>
        </p:spPr>
        <p:txBody>
          <a:bodyPr>
            <a:normAutofit/>
          </a:bodyPr>
          <a:lstStyle/>
          <a:p>
            <a:pPr algn="ctr"/>
            <a:r>
              <a:rPr lang="en-US" sz="6600" dirty="0"/>
              <a:t>These options suck</a:t>
            </a:r>
          </a:p>
        </p:txBody>
      </p:sp>
      <p:grpSp>
        <p:nvGrpSpPr>
          <p:cNvPr id="2" name="Group 1">
            <a:extLst>
              <a:ext uri="{FF2B5EF4-FFF2-40B4-BE49-F238E27FC236}">
                <a16:creationId xmlns:a16="http://schemas.microsoft.com/office/drawing/2014/main" id="{C8CE3345-F3E6-41B4-AB70-354C1059753F}"/>
              </a:ext>
            </a:extLst>
          </p:cNvPr>
          <p:cNvGrpSpPr/>
          <p:nvPr/>
        </p:nvGrpSpPr>
        <p:grpSpPr>
          <a:xfrm>
            <a:off x="4953331" y="2644107"/>
            <a:ext cx="1598515" cy="704818"/>
            <a:chOff x="4591381" y="2682207"/>
            <a:chExt cx="1598515" cy="704818"/>
          </a:xfrm>
        </p:grpSpPr>
        <p:cxnSp>
          <p:nvCxnSpPr>
            <p:cNvPr id="8" name="Straight Connector 7">
              <a:extLst>
                <a:ext uri="{FF2B5EF4-FFF2-40B4-BE49-F238E27FC236}">
                  <a16:creationId xmlns:a16="http://schemas.microsoft.com/office/drawing/2014/main" id="{28BB1E33-297C-4D67-A58D-D62F16853E4F}"/>
                </a:ext>
              </a:extLst>
            </p:cNvPr>
            <p:cNvCxnSpPr/>
            <p:nvPr/>
          </p:nvCxnSpPr>
          <p:spPr>
            <a:xfrm rot="20599759">
              <a:off x="5106535" y="3028636"/>
              <a:ext cx="358389" cy="3583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7F964C-AA2E-4042-AAE1-8CC8113C3B5B}"/>
                </a:ext>
              </a:extLst>
            </p:cNvPr>
            <p:cNvCxnSpPr/>
            <p:nvPr/>
          </p:nvCxnSpPr>
          <p:spPr>
            <a:xfrm rot="20599759" flipV="1">
              <a:off x="5466794" y="2910925"/>
              <a:ext cx="366778" cy="36677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63588F-D370-4BC9-95A7-EF6EE39CA6F5}"/>
                </a:ext>
              </a:extLst>
            </p:cNvPr>
            <p:cNvSpPr txBox="1"/>
            <p:nvPr/>
          </p:nvSpPr>
          <p:spPr>
            <a:xfrm rot="20599759">
              <a:off x="4591381" y="2682207"/>
              <a:ext cx="1598515" cy="369332"/>
            </a:xfrm>
            <a:prstGeom prst="rect">
              <a:avLst/>
            </a:prstGeom>
            <a:noFill/>
          </p:spPr>
          <p:txBody>
            <a:bodyPr wrap="none" rtlCol="0">
              <a:spAutoFit/>
            </a:bodyPr>
            <a:lstStyle/>
            <a:p>
              <a:r>
                <a:rPr lang="en-US" dirty="0">
                  <a:latin typeface="Segoe Script" panose="030B0504020000000003" pitchFamily="66" charset="0"/>
                </a:rPr>
                <a:t>Can Really</a:t>
              </a:r>
            </a:p>
          </p:txBody>
        </p:sp>
      </p:grpSp>
    </p:spTree>
    <p:extLst>
      <p:ext uri="{BB962C8B-B14F-4D97-AF65-F5344CB8AC3E}">
        <p14:creationId xmlns:p14="http://schemas.microsoft.com/office/powerpoint/2010/main" val="2424767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DCA2-A0E4-411A-817E-85B5AFC6D2DA}"/>
              </a:ext>
            </a:extLst>
          </p:cNvPr>
          <p:cNvSpPr>
            <a:spLocks noGrp="1"/>
          </p:cNvSpPr>
          <p:nvPr>
            <p:ph type="title"/>
          </p:nvPr>
        </p:nvSpPr>
        <p:spPr/>
        <p:txBody>
          <a:bodyPr/>
          <a:lstStyle/>
          <a:p>
            <a:r>
              <a:rPr lang="en-US" dirty="0"/>
              <a:t>Option 3: Reverse it</a:t>
            </a:r>
          </a:p>
        </p:txBody>
      </p:sp>
      <p:sp>
        <p:nvSpPr>
          <p:cNvPr id="3" name="Content Placeholder 2">
            <a:extLst>
              <a:ext uri="{FF2B5EF4-FFF2-40B4-BE49-F238E27FC236}">
                <a16:creationId xmlns:a16="http://schemas.microsoft.com/office/drawing/2014/main" id="{4831A151-2B5D-46AB-9EA4-CC34AB375A98}"/>
              </a:ext>
            </a:extLst>
          </p:cNvPr>
          <p:cNvSpPr>
            <a:spLocks noGrp="1"/>
          </p:cNvSpPr>
          <p:nvPr>
            <p:ph sz="half" idx="1"/>
          </p:nvPr>
        </p:nvSpPr>
        <p:spPr/>
        <p:txBody>
          <a:bodyPr/>
          <a:lstStyle/>
          <a:p>
            <a:r>
              <a:rPr lang="en-US" dirty="0"/>
              <a:t>Pull out IDA/</a:t>
            </a:r>
            <a:r>
              <a:rPr lang="en-US" dirty="0" err="1"/>
              <a:t>Radare</a:t>
            </a:r>
            <a:endParaRPr lang="en-US" dirty="0"/>
          </a:p>
          <a:p>
            <a:r>
              <a:rPr lang="en-US" dirty="0"/>
              <a:t>Grab a beer</a:t>
            </a:r>
          </a:p>
          <a:p>
            <a:r>
              <a:rPr lang="en-US" dirty="0"/>
              <a:t>Learn you a new ISA</a:t>
            </a:r>
          </a:p>
          <a:p>
            <a:r>
              <a:rPr lang="en-US" b="1" dirty="0"/>
              <a:t>The way of reversing IoT things that don’t run Linux!</a:t>
            </a:r>
          </a:p>
          <a:p>
            <a:r>
              <a:rPr lang="en-US" dirty="0"/>
              <a:t>… </a:t>
            </a:r>
            <a:r>
              <a:rPr lang="en-US" i="1" dirty="0"/>
              <a:t>but how the fuck do you get the binaries?</a:t>
            </a:r>
            <a:endParaRPr lang="en-US" dirty="0"/>
          </a:p>
          <a:p>
            <a:endParaRPr lang="en-US" dirty="0"/>
          </a:p>
        </p:txBody>
      </p:sp>
      <p:pic>
        <p:nvPicPr>
          <p:cNvPr id="6" name="Content Placeholder 5">
            <a:extLst>
              <a:ext uri="{FF2B5EF4-FFF2-40B4-BE49-F238E27FC236}">
                <a16:creationId xmlns:a16="http://schemas.microsoft.com/office/drawing/2014/main" id="{839E0D92-948E-45EB-86E5-52F57F0A9B8A}"/>
              </a:ext>
            </a:extLst>
          </p:cNvPr>
          <p:cNvPicPr>
            <a:picLocks noGrp="1" noChangeAspect="1"/>
          </p:cNvPicPr>
          <p:nvPr>
            <p:ph sz="half" idx="2"/>
          </p:nvPr>
        </p:nvPicPr>
        <p:blipFill>
          <a:blip r:embed="rId3"/>
          <a:stretch>
            <a:fillRect/>
          </a:stretch>
        </p:blipFill>
        <p:spPr>
          <a:xfrm>
            <a:off x="5280139" y="1993900"/>
            <a:ext cx="2762022" cy="3767138"/>
          </a:xfrm>
        </p:spPr>
      </p:pic>
    </p:spTree>
    <p:extLst>
      <p:ext uri="{BB962C8B-B14F-4D97-AF65-F5344CB8AC3E}">
        <p14:creationId xmlns:p14="http://schemas.microsoft.com/office/powerpoint/2010/main" val="53202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05C82C-2615-447E-9A83-CF063D079E84}"/>
              </a:ext>
            </a:extLst>
          </p:cNvPr>
          <p:cNvSpPr txBox="1"/>
          <p:nvPr/>
        </p:nvSpPr>
        <p:spPr>
          <a:xfrm>
            <a:off x="1193075" y="1536174"/>
            <a:ext cx="6757850" cy="3785652"/>
          </a:xfrm>
          <a:prstGeom prst="rect">
            <a:avLst/>
          </a:prstGeom>
          <a:noFill/>
        </p:spPr>
        <p:txBody>
          <a:bodyPr wrap="square" rtlCol="0">
            <a:spAutoFit/>
          </a:bodyPr>
          <a:lstStyle/>
          <a:p>
            <a:pPr algn="ctr"/>
            <a:r>
              <a:rPr lang="en-US" sz="4800" dirty="0">
                <a:latin typeface="+mj-lt"/>
              </a:rPr>
              <a:t>Yeah but I’m fucking lazy, asshole.</a:t>
            </a:r>
          </a:p>
          <a:p>
            <a:pPr algn="ctr"/>
            <a:endParaRPr lang="en-US" sz="4800" dirty="0">
              <a:latin typeface="+mj-lt"/>
            </a:endParaRPr>
          </a:p>
          <a:p>
            <a:pPr algn="ctr"/>
            <a:r>
              <a:rPr lang="en-US" sz="4800" dirty="0">
                <a:latin typeface="+mj-lt"/>
              </a:rPr>
              <a:t>I don’t want to learn IDA. I want to fuzz.</a:t>
            </a:r>
          </a:p>
        </p:txBody>
      </p:sp>
    </p:spTree>
    <p:extLst>
      <p:ext uri="{BB962C8B-B14F-4D97-AF65-F5344CB8AC3E}">
        <p14:creationId xmlns:p14="http://schemas.microsoft.com/office/powerpoint/2010/main" val="69837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F95E-434A-4872-AEE4-1424AC71D20E}"/>
              </a:ext>
            </a:extLst>
          </p:cNvPr>
          <p:cNvSpPr>
            <a:spLocks noGrp="1"/>
          </p:cNvSpPr>
          <p:nvPr>
            <p:ph type="title"/>
          </p:nvPr>
        </p:nvSpPr>
        <p:spPr/>
        <p:txBody>
          <a:bodyPr/>
          <a:lstStyle/>
          <a:p>
            <a:r>
              <a:rPr lang="en-US" dirty="0"/>
              <a:t>A word of note</a:t>
            </a:r>
          </a:p>
        </p:txBody>
      </p:sp>
      <p:sp>
        <p:nvSpPr>
          <p:cNvPr id="3" name="Content Placeholder 2">
            <a:extLst>
              <a:ext uri="{FF2B5EF4-FFF2-40B4-BE49-F238E27FC236}">
                <a16:creationId xmlns:a16="http://schemas.microsoft.com/office/drawing/2014/main" id="{2AA65852-7929-4FA8-ACAA-6352B13852BB}"/>
              </a:ext>
            </a:extLst>
          </p:cNvPr>
          <p:cNvSpPr>
            <a:spLocks noGrp="1"/>
          </p:cNvSpPr>
          <p:nvPr>
            <p:ph idx="1"/>
          </p:nvPr>
        </p:nvSpPr>
        <p:spPr/>
        <p:txBody>
          <a:bodyPr>
            <a:normAutofit lnSpcReduction="10000"/>
          </a:bodyPr>
          <a:lstStyle/>
          <a:p>
            <a:r>
              <a:rPr lang="en-US" dirty="0"/>
              <a:t>There are few concrete examples in this talk. I’m sorry.</a:t>
            </a:r>
          </a:p>
          <a:p>
            <a:r>
              <a:rPr lang="en-US" dirty="0"/>
              <a:t>This sort of work is</a:t>
            </a:r>
          </a:p>
          <a:p>
            <a:pPr lvl="1"/>
            <a:r>
              <a:rPr lang="en-US" dirty="0"/>
              <a:t>One part science</a:t>
            </a:r>
          </a:p>
          <a:p>
            <a:pPr lvl="1"/>
            <a:r>
              <a:rPr lang="en-US" dirty="0"/>
              <a:t>One part estimation</a:t>
            </a:r>
          </a:p>
          <a:p>
            <a:pPr lvl="1"/>
            <a:r>
              <a:rPr lang="en-US" dirty="0"/>
              <a:t>Dash of bitter feelings towards others</a:t>
            </a:r>
          </a:p>
          <a:p>
            <a:pPr lvl="1"/>
            <a:r>
              <a:rPr lang="en-US" dirty="0"/>
              <a:t>Hint of “What the </a:t>
            </a:r>
            <a:r>
              <a:rPr lang="en-US" i="1" dirty="0"/>
              <a:t>fuck</a:t>
            </a:r>
            <a:r>
              <a:rPr lang="en-US" dirty="0"/>
              <a:t> was that EE thinking?”</a:t>
            </a:r>
          </a:p>
          <a:p>
            <a:r>
              <a:rPr lang="en-US" dirty="0"/>
              <a:t>A lot comes from experience. I can point the way, but I cannot tell the future. </a:t>
            </a:r>
          </a:p>
          <a:p>
            <a:r>
              <a:rPr lang="en-US" dirty="0"/>
              <a:t>There’s a lot of seemingly random things. Trust me, It’ll make sense.</a:t>
            </a:r>
          </a:p>
          <a:p>
            <a:endParaRPr lang="en-US" dirty="0"/>
          </a:p>
        </p:txBody>
      </p:sp>
    </p:spTree>
    <p:extLst>
      <p:ext uri="{BB962C8B-B14F-4D97-AF65-F5344CB8AC3E}">
        <p14:creationId xmlns:p14="http://schemas.microsoft.com/office/powerpoint/2010/main" val="197757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87A4-30D6-43FC-BFC0-047B2D890B96}"/>
              </a:ext>
            </a:extLst>
          </p:cNvPr>
          <p:cNvSpPr>
            <a:spLocks noGrp="1"/>
          </p:cNvSpPr>
          <p:nvPr>
            <p:ph type="title"/>
          </p:nvPr>
        </p:nvSpPr>
        <p:spPr/>
        <p:txBody>
          <a:bodyPr/>
          <a:lstStyle/>
          <a:p>
            <a:r>
              <a:rPr lang="en-US" dirty="0"/>
              <a:t>Option 4: Emulate It</a:t>
            </a:r>
          </a:p>
        </p:txBody>
      </p:sp>
      <p:sp>
        <p:nvSpPr>
          <p:cNvPr id="3" name="Content Placeholder 2">
            <a:extLst>
              <a:ext uri="{FF2B5EF4-FFF2-40B4-BE49-F238E27FC236}">
                <a16:creationId xmlns:a16="http://schemas.microsoft.com/office/drawing/2014/main" id="{7D5363B7-ACDC-42F5-A1C1-3948B09F9275}"/>
              </a:ext>
            </a:extLst>
          </p:cNvPr>
          <p:cNvSpPr>
            <a:spLocks noGrp="1"/>
          </p:cNvSpPr>
          <p:nvPr>
            <p:ph sz="half" idx="1"/>
          </p:nvPr>
        </p:nvSpPr>
        <p:spPr/>
        <p:txBody>
          <a:bodyPr/>
          <a:lstStyle/>
          <a:p>
            <a:r>
              <a:rPr lang="en-US" dirty="0"/>
              <a:t>You have every tool at your disposal</a:t>
            </a:r>
          </a:p>
          <a:p>
            <a:pPr lvl="1"/>
            <a:r>
              <a:rPr lang="en-US" dirty="0"/>
              <a:t>Hot damn is that a debugger?</a:t>
            </a:r>
          </a:p>
          <a:p>
            <a:pPr lvl="1"/>
            <a:r>
              <a:rPr lang="en-US" dirty="0"/>
              <a:t>Oh shit </a:t>
            </a:r>
            <a:r>
              <a:rPr lang="en-US" dirty="0" err="1"/>
              <a:t>waddup</a:t>
            </a:r>
            <a:r>
              <a:rPr lang="en-US" dirty="0"/>
              <a:t> it’s fuzzy </a:t>
            </a:r>
            <a:r>
              <a:rPr lang="en-US" dirty="0" err="1"/>
              <a:t>boiii</a:t>
            </a:r>
            <a:endParaRPr lang="en-US" dirty="0"/>
          </a:p>
          <a:p>
            <a:r>
              <a:rPr lang="en-US" dirty="0"/>
              <a:t>Once again, </a:t>
            </a:r>
            <a:r>
              <a:rPr lang="en-US" i="1" dirty="0"/>
              <a:t>how the fuck do you get your binary of choice?</a:t>
            </a:r>
            <a:endParaRPr lang="en-US" dirty="0"/>
          </a:p>
        </p:txBody>
      </p:sp>
      <p:pic>
        <p:nvPicPr>
          <p:cNvPr id="1028" name="Picture 4" descr="https://onedayworkweek.files.wordpress.com/2013/12/duck-1.jpg#If%20it%20walks%20like%20a%20duck%20and%20quacks%20500x530">
            <a:extLst>
              <a:ext uri="{FF2B5EF4-FFF2-40B4-BE49-F238E27FC236}">
                <a16:creationId xmlns:a16="http://schemas.microsoft.com/office/drawing/2014/main" id="{F566B04D-7631-484A-80C5-8F8B3550365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884199" y="1993900"/>
            <a:ext cx="3553903" cy="376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04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F0679C-D6FC-4230-9A56-C5CF15A10D69}"/>
              </a:ext>
            </a:extLst>
          </p:cNvPr>
          <p:cNvSpPr>
            <a:spLocks noGrp="1"/>
          </p:cNvSpPr>
          <p:nvPr>
            <p:ph type="title"/>
          </p:nvPr>
        </p:nvSpPr>
        <p:spPr/>
        <p:txBody>
          <a:bodyPr/>
          <a:lstStyle/>
          <a:p>
            <a:r>
              <a:rPr lang="en-US" dirty="0"/>
              <a:t>Getting root(fs)</a:t>
            </a:r>
          </a:p>
        </p:txBody>
      </p:sp>
      <p:sp>
        <p:nvSpPr>
          <p:cNvPr id="6" name="Text Placeholder 5">
            <a:extLst>
              <a:ext uri="{FF2B5EF4-FFF2-40B4-BE49-F238E27FC236}">
                <a16:creationId xmlns:a16="http://schemas.microsoft.com/office/drawing/2014/main" id="{AF7D2011-8C6B-4480-8764-C700B225D6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1241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ACCD4E-16CE-46DD-9F4B-945F88D12B89}"/>
              </a:ext>
            </a:extLst>
          </p:cNvPr>
          <p:cNvSpPr>
            <a:spLocks noGrp="1"/>
          </p:cNvSpPr>
          <p:nvPr>
            <p:ph type="title"/>
          </p:nvPr>
        </p:nvSpPr>
        <p:spPr/>
        <p:txBody>
          <a:bodyPr/>
          <a:lstStyle/>
          <a:p>
            <a:r>
              <a:rPr lang="en-US" dirty="0"/>
              <a:t>Easy Mode: Update Packages</a:t>
            </a:r>
          </a:p>
        </p:txBody>
      </p:sp>
      <p:sp>
        <p:nvSpPr>
          <p:cNvPr id="5" name="Content Placeholder 4">
            <a:extLst>
              <a:ext uri="{FF2B5EF4-FFF2-40B4-BE49-F238E27FC236}">
                <a16:creationId xmlns:a16="http://schemas.microsoft.com/office/drawing/2014/main" id="{2C559609-C464-415F-B984-386D95F76C5C}"/>
              </a:ext>
            </a:extLst>
          </p:cNvPr>
          <p:cNvSpPr>
            <a:spLocks noGrp="1"/>
          </p:cNvSpPr>
          <p:nvPr>
            <p:ph idx="1"/>
          </p:nvPr>
        </p:nvSpPr>
        <p:spPr/>
        <p:txBody>
          <a:bodyPr>
            <a:normAutofit fontScale="85000" lnSpcReduction="20000"/>
          </a:bodyPr>
          <a:lstStyle/>
          <a:p>
            <a:r>
              <a:rPr lang="en-US" dirty="0"/>
              <a:t>Updates for devices are the easiest way to extract a root filesystem</a:t>
            </a:r>
          </a:p>
          <a:p>
            <a:pPr lvl="1"/>
            <a:r>
              <a:rPr lang="en-US" dirty="0"/>
              <a:t>Sometimes little more than a filesystem/partition layout that gets </a:t>
            </a:r>
            <a:r>
              <a:rPr lang="en-US" dirty="0" err="1"/>
              <a:t>dd’d</a:t>
            </a:r>
            <a:r>
              <a:rPr lang="en-US" dirty="0"/>
              <a:t> right to disk</a:t>
            </a:r>
          </a:p>
          <a:p>
            <a:pPr lvl="1"/>
            <a:r>
              <a:rPr lang="en-US" dirty="0"/>
              <a:t>Android updates are ZIPs containing some executables, a script, and some filesystems</a:t>
            </a:r>
          </a:p>
          <a:p>
            <a:pPr lvl="1"/>
            <a:r>
              <a:rPr lang="en-US" dirty="0"/>
              <a:t>Newer android updates (small ones) are very regularly "delta" updates: These touch a known filesystem directly, and are very small but don't contain a full filesystem.</a:t>
            </a:r>
          </a:p>
          <a:p>
            <a:r>
              <a:rPr lang="en-US" dirty="0"/>
              <a:t>Sometimes, rarely, they're an *actual executable* that gets run on the device</a:t>
            </a:r>
          </a:p>
          <a:p>
            <a:pPr lvl="1"/>
            <a:r>
              <a:rPr lang="en-US" dirty="0"/>
              <a:t> Probably isn't signed</a:t>
            </a:r>
          </a:p>
          <a:p>
            <a:pPr lvl="1"/>
            <a:r>
              <a:rPr lang="en-US" dirty="0"/>
              <a:t>Probably fetched over HTTP</a:t>
            </a:r>
          </a:p>
          <a:p>
            <a:r>
              <a:rPr lang="en-US" dirty="0"/>
              <a:t>Downside: They’re occasionally </a:t>
            </a:r>
            <a:r>
              <a:rPr lang="en-US" i="1" dirty="0"/>
              <a:t>very</a:t>
            </a:r>
            <a:r>
              <a:rPr lang="en-US" dirty="0"/>
              <a:t> hard to find or are incremental, incomplete patches. Sometimes they’re </a:t>
            </a:r>
            <a:r>
              <a:rPr lang="en-US" i="1" dirty="0"/>
              <a:t>encrypted</a:t>
            </a:r>
            <a:r>
              <a:rPr lang="en-US" dirty="0"/>
              <a:t>. </a:t>
            </a:r>
          </a:p>
          <a:p>
            <a:endParaRPr lang="en-US" dirty="0"/>
          </a:p>
        </p:txBody>
      </p:sp>
    </p:spTree>
    <p:extLst>
      <p:ext uri="{BB962C8B-B14F-4D97-AF65-F5344CB8AC3E}">
        <p14:creationId xmlns:p14="http://schemas.microsoft.com/office/powerpoint/2010/main" val="3115669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3B93-8811-4928-A393-D9E71905B86F}"/>
              </a:ext>
            </a:extLst>
          </p:cNvPr>
          <p:cNvSpPr>
            <a:spLocks noGrp="1"/>
          </p:cNvSpPr>
          <p:nvPr>
            <p:ph type="title"/>
          </p:nvPr>
        </p:nvSpPr>
        <p:spPr/>
        <p:txBody>
          <a:bodyPr/>
          <a:lstStyle/>
          <a:p>
            <a:r>
              <a:rPr lang="en-US" dirty="0"/>
              <a:t>Medium: In-Vivo extraction</a:t>
            </a:r>
          </a:p>
        </p:txBody>
      </p:sp>
      <p:sp>
        <p:nvSpPr>
          <p:cNvPr id="3" name="Content Placeholder 2">
            <a:extLst>
              <a:ext uri="{FF2B5EF4-FFF2-40B4-BE49-F238E27FC236}">
                <a16:creationId xmlns:a16="http://schemas.microsoft.com/office/drawing/2014/main" id="{80F5429A-6FE7-4D2A-B4E6-07803053540F}"/>
              </a:ext>
            </a:extLst>
          </p:cNvPr>
          <p:cNvSpPr>
            <a:spLocks noGrp="1"/>
          </p:cNvSpPr>
          <p:nvPr>
            <p:ph idx="1"/>
          </p:nvPr>
        </p:nvSpPr>
        <p:spPr/>
        <p:txBody>
          <a:bodyPr>
            <a:normAutofit fontScale="85000" lnSpcReduction="20000"/>
          </a:bodyPr>
          <a:lstStyle/>
          <a:p>
            <a:r>
              <a:rPr lang="en-US" dirty="0"/>
              <a:t>You need a shell</a:t>
            </a:r>
          </a:p>
          <a:p>
            <a:pPr lvl="1"/>
            <a:r>
              <a:rPr lang="en-US" dirty="0"/>
              <a:t>Can you hijack an administrative interface? </a:t>
            </a:r>
          </a:p>
          <a:p>
            <a:pPr lvl="1"/>
            <a:r>
              <a:rPr lang="en-US" dirty="0"/>
              <a:t>Some ping functions can be hijacked into shells</a:t>
            </a:r>
          </a:p>
          <a:p>
            <a:pPr lvl="1"/>
            <a:r>
              <a:rPr lang="en-US" dirty="0"/>
              <a:t>Sometimes it’s literally “telnet to the thing”</a:t>
            </a:r>
          </a:p>
          <a:p>
            <a:pPr lvl="1"/>
            <a:r>
              <a:rPr lang="en-US" dirty="0"/>
              <a:t>Refer to step 0 for more</a:t>
            </a:r>
          </a:p>
          <a:p>
            <a:r>
              <a:rPr lang="en-US" dirty="0"/>
              <a:t>You need some kind of packer (</a:t>
            </a:r>
            <a:r>
              <a:rPr lang="en-US" dirty="0" err="1"/>
              <a:t>cpio</a:t>
            </a:r>
            <a:r>
              <a:rPr lang="en-US" dirty="0"/>
              <a:t>, tar, </a:t>
            </a:r>
            <a:r>
              <a:rPr lang="en-US" dirty="0" err="1"/>
              <a:t>etc</a:t>
            </a:r>
            <a:r>
              <a:rPr lang="en-US" dirty="0"/>
              <a:t>)</a:t>
            </a:r>
          </a:p>
          <a:p>
            <a:pPr lvl="1"/>
            <a:r>
              <a:rPr lang="en-US" dirty="0"/>
              <a:t>Find is a </a:t>
            </a:r>
            <a:r>
              <a:rPr lang="en-US" dirty="0" err="1"/>
              <a:t>builtin</a:t>
            </a:r>
            <a:r>
              <a:rPr lang="en-US" dirty="0"/>
              <a:t> for most </a:t>
            </a:r>
            <a:r>
              <a:rPr lang="en-US" dirty="0" err="1"/>
              <a:t>busybox</a:t>
            </a:r>
            <a:r>
              <a:rPr lang="en-US" dirty="0"/>
              <a:t> implementations. </a:t>
            </a:r>
          </a:p>
          <a:p>
            <a:r>
              <a:rPr lang="en-US" dirty="0"/>
              <a:t>You need some way to put it somewhere (</a:t>
            </a:r>
            <a:r>
              <a:rPr lang="en-US" dirty="0" err="1"/>
              <a:t>netcat</a:t>
            </a:r>
            <a:r>
              <a:rPr lang="en-US" dirty="0"/>
              <a:t>, curl, </a:t>
            </a:r>
            <a:r>
              <a:rPr lang="en-US" dirty="0" err="1"/>
              <a:t>etc</a:t>
            </a:r>
            <a:r>
              <a:rPr lang="en-US" dirty="0"/>
              <a:t>)</a:t>
            </a:r>
          </a:p>
          <a:p>
            <a:r>
              <a:rPr lang="en-US" dirty="0"/>
              <a:t>You might have an HTTPD to fall back on</a:t>
            </a:r>
          </a:p>
          <a:p>
            <a:r>
              <a:rPr lang="en-US" dirty="0"/>
              <a:t>Need to do reconnaissance on your device</a:t>
            </a:r>
          </a:p>
          <a:p>
            <a:r>
              <a:rPr lang="en-US" dirty="0"/>
              <a:t>Might need some creativity</a:t>
            </a:r>
          </a:p>
          <a:p>
            <a:pPr lvl="1"/>
            <a:r>
              <a:rPr lang="en-US" dirty="0"/>
              <a:t>Wireshark, Ettercap, Fiddler, </a:t>
            </a:r>
            <a:r>
              <a:rPr lang="en-US" dirty="0" err="1"/>
              <a:t>etc</a:t>
            </a:r>
            <a:endParaRPr lang="en-US" dirty="0"/>
          </a:p>
        </p:txBody>
      </p:sp>
    </p:spTree>
    <p:extLst>
      <p:ext uri="{BB962C8B-B14F-4D97-AF65-F5344CB8AC3E}">
        <p14:creationId xmlns:p14="http://schemas.microsoft.com/office/powerpoint/2010/main" val="1591054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8F57-0985-4640-879C-A8F58F899541}"/>
              </a:ext>
            </a:extLst>
          </p:cNvPr>
          <p:cNvSpPr>
            <a:spLocks noGrp="1"/>
          </p:cNvSpPr>
          <p:nvPr>
            <p:ph type="title"/>
          </p:nvPr>
        </p:nvSpPr>
        <p:spPr/>
        <p:txBody>
          <a:bodyPr>
            <a:noAutofit/>
          </a:bodyPr>
          <a:lstStyle/>
          <a:p>
            <a:r>
              <a:rPr lang="en-US" sz="5400" dirty="0"/>
              <a:t>Demo: Router firmware extraction (Actiontec Router)</a:t>
            </a:r>
          </a:p>
        </p:txBody>
      </p:sp>
      <p:sp>
        <p:nvSpPr>
          <p:cNvPr id="4" name="Text Placeholder 3">
            <a:extLst>
              <a:ext uri="{FF2B5EF4-FFF2-40B4-BE49-F238E27FC236}">
                <a16:creationId xmlns:a16="http://schemas.microsoft.com/office/drawing/2014/main" id="{5FD70F39-1F27-4B2F-95FF-612771EA85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1955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fcon_rootfs_extractionh264">
            <a:hlinkClick r:id="" action="ppaction://media"/>
            <a:extLst>
              <a:ext uri="{FF2B5EF4-FFF2-40B4-BE49-F238E27FC236}">
                <a16:creationId xmlns:a16="http://schemas.microsoft.com/office/drawing/2014/main" id="{9E837DC7-7DFF-41AA-A746-BE824D3312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3400" y="400050"/>
            <a:ext cx="8077200" cy="6057900"/>
          </a:xfrm>
        </p:spPr>
      </p:pic>
    </p:spTree>
    <p:extLst>
      <p:ext uri="{BB962C8B-B14F-4D97-AF65-F5344CB8AC3E}">
        <p14:creationId xmlns:p14="http://schemas.microsoft.com/office/powerpoint/2010/main" val="388274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89FB-26A2-4226-B1C3-8E619B6EE8C1}"/>
              </a:ext>
            </a:extLst>
          </p:cNvPr>
          <p:cNvSpPr>
            <a:spLocks noGrp="1"/>
          </p:cNvSpPr>
          <p:nvPr>
            <p:ph type="title"/>
          </p:nvPr>
        </p:nvSpPr>
        <p:spPr/>
        <p:txBody>
          <a:bodyPr/>
          <a:lstStyle/>
          <a:p>
            <a:r>
              <a:rPr lang="en-US" dirty="0"/>
              <a:t>What did we get?</a:t>
            </a:r>
          </a:p>
        </p:txBody>
      </p:sp>
      <p:pic>
        <p:nvPicPr>
          <p:cNvPr id="4" name="Content Placeholder 3">
            <a:extLst>
              <a:ext uri="{FF2B5EF4-FFF2-40B4-BE49-F238E27FC236}">
                <a16:creationId xmlns:a16="http://schemas.microsoft.com/office/drawing/2014/main" id="{AB892539-1C31-4BF3-B919-F5F077C8715E}"/>
              </a:ext>
            </a:extLst>
          </p:cNvPr>
          <p:cNvPicPr>
            <a:picLocks noGrp="1" noChangeAspect="1"/>
          </p:cNvPicPr>
          <p:nvPr>
            <p:ph idx="1"/>
          </p:nvPr>
        </p:nvPicPr>
        <p:blipFill>
          <a:blip r:embed="rId3"/>
          <a:stretch>
            <a:fillRect/>
          </a:stretch>
        </p:blipFill>
        <p:spPr>
          <a:xfrm>
            <a:off x="783068" y="1993900"/>
            <a:ext cx="7512776" cy="3765550"/>
          </a:xfrm>
          <a:prstGeom prst="rect">
            <a:avLst/>
          </a:prstGeom>
        </p:spPr>
      </p:pic>
    </p:spTree>
    <p:extLst>
      <p:ext uri="{BB962C8B-B14F-4D97-AF65-F5344CB8AC3E}">
        <p14:creationId xmlns:p14="http://schemas.microsoft.com/office/powerpoint/2010/main" val="1125165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p:txBody>
      </p:sp>
    </p:spTree>
    <p:extLst>
      <p:ext uri="{BB962C8B-B14F-4D97-AF65-F5344CB8AC3E}">
        <p14:creationId xmlns:p14="http://schemas.microsoft.com/office/powerpoint/2010/main" val="469291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p:txBody>
      </p:sp>
      <p:pic>
        <p:nvPicPr>
          <p:cNvPr id="5" name="Picture 4">
            <a:extLst>
              <a:ext uri="{FF2B5EF4-FFF2-40B4-BE49-F238E27FC236}">
                <a16:creationId xmlns:a16="http://schemas.microsoft.com/office/drawing/2014/main" id="{976DEE8C-457C-4297-8B95-32D115745D5C}"/>
              </a:ext>
            </a:extLst>
          </p:cNvPr>
          <p:cNvPicPr>
            <a:picLocks noChangeAspect="1"/>
          </p:cNvPicPr>
          <p:nvPr/>
        </p:nvPicPr>
        <p:blipFill>
          <a:blip r:embed="rId3"/>
          <a:stretch>
            <a:fillRect/>
          </a:stretch>
        </p:blipFill>
        <p:spPr>
          <a:xfrm>
            <a:off x="2000250" y="919162"/>
            <a:ext cx="5143500" cy="5019675"/>
          </a:xfrm>
          <a:prstGeom prst="rect">
            <a:avLst/>
          </a:prstGeom>
        </p:spPr>
      </p:pic>
    </p:spTree>
    <p:extLst>
      <p:ext uri="{BB962C8B-B14F-4D97-AF65-F5344CB8AC3E}">
        <p14:creationId xmlns:p14="http://schemas.microsoft.com/office/powerpoint/2010/main" val="1498688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p:txBody>
      </p:sp>
      <p:pic>
        <p:nvPicPr>
          <p:cNvPr id="4" name="Picture 3">
            <a:extLst>
              <a:ext uri="{FF2B5EF4-FFF2-40B4-BE49-F238E27FC236}">
                <a16:creationId xmlns:a16="http://schemas.microsoft.com/office/drawing/2014/main" id="{B28A10DB-AC91-4FBF-933A-A51EAD0F8034}"/>
              </a:ext>
            </a:extLst>
          </p:cNvPr>
          <p:cNvPicPr>
            <a:picLocks noChangeAspect="1"/>
          </p:cNvPicPr>
          <p:nvPr/>
        </p:nvPicPr>
        <p:blipFill>
          <a:blip r:embed="rId3"/>
          <a:stretch>
            <a:fillRect/>
          </a:stretch>
        </p:blipFill>
        <p:spPr>
          <a:xfrm>
            <a:off x="628650" y="1027907"/>
            <a:ext cx="5387084" cy="3476622"/>
          </a:xfrm>
          <a:prstGeom prst="rect">
            <a:avLst/>
          </a:prstGeom>
        </p:spPr>
      </p:pic>
      <p:pic>
        <p:nvPicPr>
          <p:cNvPr id="6" name="Picture 5">
            <a:extLst>
              <a:ext uri="{FF2B5EF4-FFF2-40B4-BE49-F238E27FC236}">
                <a16:creationId xmlns:a16="http://schemas.microsoft.com/office/drawing/2014/main" id="{89517A10-8F37-4B89-8631-ECB08F6E553D}"/>
              </a:ext>
            </a:extLst>
          </p:cNvPr>
          <p:cNvPicPr>
            <a:picLocks noChangeAspect="1"/>
          </p:cNvPicPr>
          <p:nvPr/>
        </p:nvPicPr>
        <p:blipFill>
          <a:blip r:embed="rId4"/>
          <a:stretch>
            <a:fillRect/>
          </a:stretch>
        </p:blipFill>
        <p:spPr>
          <a:xfrm>
            <a:off x="2911504" y="2353470"/>
            <a:ext cx="5603846" cy="3554820"/>
          </a:xfrm>
          <a:prstGeom prst="rect">
            <a:avLst/>
          </a:prstGeom>
        </p:spPr>
      </p:pic>
      <p:pic>
        <p:nvPicPr>
          <p:cNvPr id="8" name="Picture 7">
            <a:extLst>
              <a:ext uri="{FF2B5EF4-FFF2-40B4-BE49-F238E27FC236}">
                <a16:creationId xmlns:a16="http://schemas.microsoft.com/office/drawing/2014/main" id="{4B940CD3-DED1-4DE0-9480-1E8510D848A1}"/>
              </a:ext>
            </a:extLst>
          </p:cNvPr>
          <p:cNvPicPr>
            <a:picLocks noChangeAspect="1"/>
          </p:cNvPicPr>
          <p:nvPr/>
        </p:nvPicPr>
        <p:blipFill>
          <a:blip r:embed="rId5"/>
          <a:stretch>
            <a:fillRect/>
          </a:stretch>
        </p:blipFill>
        <p:spPr>
          <a:xfrm>
            <a:off x="628650" y="3621695"/>
            <a:ext cx="3227910" cy="2420932"/>
          </a:xfrm>
          <a:prstGeom prst="rect">
            <a:avLst/>
          </a:prstGeom>
        </p:spPr>
      </p:pic>
      <p:pic>
        <p:nvPicPr>
          <p:cNvPr id="7" name="Picture 6" descr="A circuit board&#10;&#10;Description generated with very high confidence">
            <a:extLst>
              <a:ext uri="{FF2B5EF4-FFF2-40B4-BE49-F238E27FC236}">
                <a16:creationId xmlns:a16="http://schemas.microsoft.com/office/drawing/2014/main" id="{8A879A12-F778-4836-8D07-77A034D0D925}"/>
              </a:ext>
            </a:extLst>
          </p:cNvPr>
          <p:cNvPicPr>
            <a:picLocks noChangeAspect="1"/>
          </p:cNvPicPr>
          <p:nvPr/>
        </p:nvPicPr>
        <p:blipFill rotWithShape="1">
          <a:blip r:embed="rId6"/>
          <a:srcRect l="28868" r="33722" b="55652"/>
          <a:stretch/>
        </p:blipFill>
        <p:spPr>
          <a:xfrm>
            <a:off x="5090992" y="4130880"/>
            <a:ext cx="3040730" cy="2399317"/>
          </a:xfrm>
          <a:prstGeom prst="rect">
            <a:avLst/>
          </a:prstGeom>
        </p:spPr>
      </p:pic>
      <p:pic>
        <p:nvPicPr>
          <p:cNvPr id="10" name="Picture 9" descr="A circuit board&#10;&#10;Description generated with very high confidence">
            <a:extLst>
              <a:ext uri="{FF2B5EF4-FFF2-40B4-BE49-F238E27FC236}">
                <a16:creationId xmlns:a16="http://schemas.microsoft.com/office/drawing/2014/main" id="{B4EC19E2-2510-4DC1-BCFF-1059A78EB580}"/>
              </a:ext>
            </a:extLst>
          </p:cNvPr>
          <p:cNvPicPr>
            <a:picLocks noChangeAspect="1"/>
          </p:cNvPicPr>
          <p:nvPr/>
        </p:nvPicPr>
        <p:blipFill>
          <a:blip r:embed="rId7"/>
          <a:stretch>
            <a:fillRect/>
          </a:stretch>
        </p:blipFill>
        <p:spPr>
          <a:xfrm>
            <a:off x="6127881" y="2988241"/>
            <a:ext cx="2275322" cy="1516288"/>
          </a:xfrm>
          <a:prstGeom prst="rect">
            <a:avLst/>
          </a:prstGeom>
        </p:spPr>
      </p:pic>
    </p:spTree>
    <p:extLst>
      <p:ext uri="{BB962C8B-B14F-4D97-AF65-F5344CB8AC3E}">
        <p14:creationId xmlns:p14="http://schemas.microsoft.com/office/powerpoint/2010/main" val="396107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FA4-BDF3-46EB-A773-BE899AAECB6C}"/>
              </a:ext>
            </a:extLst>
          </p:cNvPr>
          <p:cNvSpPr>
            <a:spLocks noGrp="1"/>
          </p:cNvSpPr>
          <p:nvPr>
            <p:ph type="ctrTitle"/>
          </p:nvPr>
        </p:nvSpPr>
        <p:spPr/>
        <p:txBody>
          <a:bodyPr/>
          <a:lstStyle/>
          <a:p>
            <a:r>
              <a:rPr lang="en-US" dirty="0" err="1"/>
              <a:t>ARMed</a:t>
            </a:r>
            <a:r>
              <a:rPr lang="en-US" dirty="0"/>
              <a:t> to the teeth</a:t>
            </a:r>
          </a:p>
        </p:txBody>
      </p:sp>
      <p:sp>
        <p:nvSpPr>
          <p:cNvPr id="4" name="Subtitle 3">
            <a:extLst>
              <a:ext uri="{FF2B5EF4-FFF2-40B4-BE49-F238E27FC236}">
                <a16:creationId xmlns:a16="http://schemas.microsoft.com/office/drawing/2014/main" id="{59AF1783-E241-47B5-A862-B72421C6ABE2}"/>
              </a:ext>
            </a:extLst>
          </p:cNvPr>
          <p:cNvSpPr>
            <a:spLocks noGrp="1"/>
          </p:cNvSpPr>
          <p:nvPr>
            <p:ph type="subTitle" idx="1"/>
          </p:nvPr>
        </p:nvSpPr>
        <p:spPr/>
        <p:txBody>
          <a:bodyPr/>
          <a:lstStyle/>
          <a:p>
            <a:r>
              <a:rPr lang="en-US" dirty="0"/>
              <a:t>From the BBC to your home.</a:t>
            </a:r>
          </a:p>
        </p:txBody>
      </p:sp>
    </p:spTree>
    <p:extLst>
      <p:ext uri="{BB962C8B-B14F-4D97-AF65-F5344CB8AC3E}">
        <p14:creationId xmlns:p14="http://schemas.microsoft.com/office/powerpoint/2010/main" val="3523622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endParaRPr lang="en-US" dirty="0"/>
          </a:p>
        </p:txBody>
      </p:sp>
    </p:spTree>
    <p:extLst>
      <p:ext uri="{BB962C8B-B14F-4D97-AF65-F5344CB8AC3E}">
        <p14:creationId xmlns:p14="http://schemas.microsoft.com/office/powerpoint/2010/main" val="2281195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endParaRPr lang="en-US" dirty="0"/>
          </a:p>
        </p:txBody>
      </p:sp>
      <p:pic>
        <p:nvPicPr>
          <p:cNvPr id="5" name="Picture 4">
            <a:extLst>
              <a:ext uri="{FF2B5EF4-FFF2-40B4-BE49-F238E27FC236}">
                <a16:creationId xmlns:a16="http://schemas.microsoft.com/office/drawing/2014/main" id="{9EB46196-E6DC-480B-82BD-88E58CE3389C}"/>
              </a:ext>
            </a:extLst>
          </p:cNvPr>
          <p:cNvPicPr>
            <a:picLocks noChangeAspect="1"/>
          </p:cNvPicPr>
          <p:nvPr/>
        </p:nvPicPr>
        <p:blipFill>
          <a:blip r:embed="rId3"/>
          <a:stretch>
            <a:fillRect/>
          </a:stretch>
        </p:blipFill>
        <p:spPr>
          <a:xfrm>
            <a:off x="985837" y="1447800"/>
            <a:ext cx="7172325" cy="3962400"/>
          </a:xfrm>
          <a:prstGeom prst="rect">
            <a:avLst/>
          </a:prstGeom>
        </p:spPr>
      </p:pic>
    </p:spTree>
    <p:extLst>
      <p:ext uri="{BB962C8B-B14F-4D97-AF65-F5344CB8AC3E}">
        <p14:creationId xmlns:p14="http://schemas.microsoft.com/office/powerpoint/2010/main" val="913422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endParaRPr lang="en-US" dirty="0"/>
          </a:p>
        </p:txBody>
      </p:sp>
      <p:pic>
        <p:nvPicPr>
          <p:cNvPr id="6" name="Picture 5">
            <a:extLst>
              <a:ext uri="{FF2B5EF4-FFF2-40B4-BE49-F238E27FC236}">
                <a16:creationId xmlns:a16="http://schemas.microsoft.com/office/drawing/2014/main" id="{3712792D-97BE-441A-91DD-76A7FF52A056}"/>
              </a:ext>
            </a:extLst>
          </p:cNvPr>
          <p:cNvPicPr>
            <a:picLocks noChangeAspect="1"/>
          </p:cNvPicPr>
          <p:nvPr/>
        </p:nvPicPr>
        <p:blipFill>
          <a:blip r:embed="rId3"/>
          <a:stretch>
            <a:fillRect/>
          </a:stretch>
        </p:blipFill>
        <p:spPr>
          <a:xfrm>
            <a:off x="4572000" y="744266"/>
            <a:ext cx="3561127" cy="3561127"/>
          </a:xfrm>
          <a:prstGeom prst="rect">
            <a:avLst/>
          </a:prstGeom>
        </p:spPr>
      </p:pic>
      <p:pic>
        <p:nvPicPr>
          <p:cNvPr id="7" name="Picture 6">
            <a:extLst>
              <a:ext uri="{FF2B5EF4-FFF2-40B4-BE49-F238E27FC236}">
                <a16:creationId xmlns:a16="http://schemas.microsoft.com/office/drawing/2014/main" id="{812A9152-DE4F-4DE2-9F51-07B6A9040A3C}"/>
              </a:ext>
            </a:extLst>
          </p:cNvPr>
          <p:cNvPicPr>
            <a:picLocks noChangeAspect="1"/>
          </p:cNvPicPr>
          <p:nvPr/>
        </p:nvPicPr>
        <p:blipFill>
          <a:blip r:embed="rId4"/>
          <a:stretch>
            <a:fillRect/>
          </a:stretch>
        </p:blipFill>
        <p:spPr>
          <a:xfrm>
            <a:off x="678843" y="872580"/>
            <a:ext cx="3237387" cy="3237387"/>
          </a:xfrm>
          <a:prstGeom prst="rect">
            <a:avLst/>
          </a:prstGeom>
        </p:spPr>
      </p:pic>
      <p:pic>
        <p:nvPicPr>
          <p:cNvPr id="9" name="Picture 8">
            <a:extLst>
              <a:ext uri="{FF2B5EF4-FFF2-40B4-BE49-F238E27FC236}">
                <a16:creationId xmlns:a16="http://schemas.microsoft.com/office/drawing/2014/main" id="{2C4563D0-54CD-4C25-861D-D8C1F17291D7}"/>
              </a:ext>
            </a:extLst>
          </p:cNvPr>
          <p:cNvPicPr>
            <a:picLocks noChangeAspect="1"/>
          </p:cNvPicPr>
          <p:nvPr/>
        </p:nvPicPr>
        <p:blipFill>
          <a:blip r:embed="rId5"/>
          <a:stretch>
            <a:fillRect/>
          </a:stretch>
        </p:blipFill>
        <p:spPr>
          <a:xfrm>
            <a:off x="2505804" y="2946222"/>
            <a:ext cx="3476622" cy="3476622"/>
          </a:xfrm>
          <a:prstGeom prst="rect">
            <a:avLst/>
          </a:prstGeom>
        </p:spPr>
      </p:pic>
    </p:spTree>
    <p:extLst>
      <p:ext uri="{BB962C8B-B14F-4D97-AF65-F5344CB8AC3E}">
        <p14:creationId xmlns:p14="http://schemas.microsoft.com/office/powerpoint/2010/main" val="2814743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endParaRPr lang="en-US" dirty="0"/>
          </a:p>
        </p:txBody>
      </p:sp>
      <p:pic>
        <p:nvPicPr>
          <p:cNvPr id="9" name="Picture 8">
            <a:extLst>
              <a:ext uri="{FF2B5EF4-FFF2-40B4-BE49-F238E27FC236}">
                <a16:creationId xmlns:a16="http://schemas.microsoft.com/office/drawing/2014/main" id="{AB26D237-E556-4DD3-899B-BA40A5930D46}"/>
              </a:ext>
            </a:extLst>
          </p:cNvPr>
          <p:cNvPicPr>
            <a:picLocks noChangeAspect="1"/>
          </p:cNvPicPr>
          <p:nvPr/>
        </p:nvPicPr>
        <p:blipFill>
          <a:blip r:embed="rId3"/>
          <a:stretch>
            <a:fillRect/>
          </a:stretch>
        </p:blipFill>
        <p:spPr>
          <a:xfrm>
            <a:off x="830542" y="1146295"/>
            <a:ext cx="7268998" cy="4548632"/>
          </a:xfrm>
          <a:prstGeom prst="rect">
            <a:avLst/>
          </a:prstGeom>
        </p:spPr>
      </p:pic>
      <p:sp>
        <p:nvSpPr>
          <p:cNvPr id="10" name="Rectangle 9">
            <a:extLst>
              <a:ext uri="{FF2B5EF4-FFF2-40B4-BE49-F238E27FC236}">
                <a16:creationId xmlns:a16="http://schemas.microsoft.com/office/drawing/2014/main" id="{C744D2E6-54A3-4CED-A677-A21D64FCE5B9}"/>
              </a:ext>
            </a:extLst>
          </p:cNvPr>
          <p:cNvSpPr/>
          <p:nvPr/>
        </p:nvSpPr>
        <p:spPr>
          <a:xfrm>
            <a:off x="830542" y="6298499"/>
            <a:ext cx="7268998" cy="369332"/>
          </a:xfrm>
          <a:prstGeom prst="rect">
            <a:avLst/>
          </a:prstGeom>
        </p:spPr>
        <p:txBody>
          <a:bodyPr wrap="square">
            <a:spAutoFit/>
          </a:bodyPr>
          <a:lstStyle/>
          <a:p>
            <a:r>
              <a:rPr lang="en-US" dirty="0"/>
              <a:t>http://blog.oshpark.com/2017/02/23/retro-cpc-dongle/</a:t>
            </a:r>
          </a:p>
        </p:txBody>
      </p:sp>
    </p:spTree>
    <p:extLst>
      <p:ext uri="{BB962C8B-B14F-4D97-AF65-F5344CB8AC3E}">
        <p14:creationId xmlns:p14="http://schemas.microsoft.com/office/powerpoint/2010/main" val="1729531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endParaRPr lang="en-US" dirty="0"/>
          </a:p>
        </p:txBody>
      </p:sp>
      <p:pic>
        <p:nvPicPr>
          <p:cNvPr id="5" name="Picture 4">
            <a:extLst>
              <a:ext uri="{FF2B5EF4-FFF2-40B4-BE49-F238E27FC236}">
                <a16:creationId xmlns:a16="http://schemas.microsoft.com/office/drawing/2014/main" id="{C1772B9C-53D5-4ECC-B3BD-15DB484D6A08}"/>
              </a:ext>
            </a:extLst>
          </p:cNvPr>
          <p:cNvPicPr>
            <a:picLocks noChangeAspect="1"/>
          </p:cNvPicPr>
          <p:nvPr/>
        </p:nvPicPr>
        <p:blipFill>
          <a:blip r:embed="rId3"/>
          <a:stretch>
            <a:fillRect/>
          </a:stretch>
        </p:blipFill>
        <p:spPr>
          <a:xfrm>
            <a:off x="628650" y="1690689"/>
            <a:ext cx="5207333" cy="4041965"/>
          </a:xfrm>
          <a:prstGeom prst="rect">
            <a:avLst/>
          </a:prstGeom>
        </p:spPr>
      </p:pic>
      <p:pic>
        <p:nvPicPr>
          <p:cNvPr id="6" name="Picture 5">
            <a:extLst>
              <a:ext uri="{FF2B5EF4-FFF2-40B4-BE49-F238E27FC236}">
                <a16:creationId xmlns:a16="http://schemas.microsoft.com/office/drawing/2014/main" id="{71690E0B-854D-43DC-BD87-8BD2DC684B23}"/>
              </a:ext>
            </a:extLst>
          </p:cNvPr>
          <p:cNvPicPr>
            <a:picLocks noChangeAspect="1"/>
          </p:cNvPicPr>
          <p:nvPr/>
        </p:nvPicPr>
        <p:blipFill>
          <a:blip r:embed="rId4"/>
          <a:stretch>
            <a:fillRect/>
          </a:stretch>
        </p:blipFill>
        <p:spPr>
          <a:xfrm>
            <a:off x="4572000" y="2910403"/>
            <a:ext cx="3916469" cy="3582471"/>
          </a:xfrm>
          <a:prstGeom prst="rect">
            <a:avLst/>
          </a:prstGeom>
        </p:spPr>
      </p:pic>
    </p:spTree>
    <p:extLst>
      <p:ext uri="{BB962C8B-B14F-4D97-AF65-F5344CB8AC3E}">
        <p14:creationId xmlns:p14="http://schemas.microsoft.com/office/powerpoint/2010/main" val="3051635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00F2-669B-414D-BF25-EBA86BFC0C66}"/>
              </a:ext>
            </a:extLst>
          </p:cNvPr>
          <p:cNvSpPr>
            <a:spLocks noGrp="1"/>
          </p:cNvSpPr>
          <p:nvPr>
            <p:ph type="title"/>
          </p:nvPr>
        </p:nvSpPr>
        <p:spPr/>
        <p:txBody>
          <a:bodyPr/>
          <a:lstStyle/>
          <a:p>
            <a:r>
              <a:rPr lang="en-US" dirty="0"/>
              <a:t>Surprise Mode: Direct Extraction</a:t>
            </a:r>
          </a:p>
        </p:txBody>
      </p:sp>
      <p:sp>
        <p:nvSpPr>
          <p:cNvPr id="3" name="Content Placeholder 2">
            <a:extLst>
              <a:ext uri="{FF2B5EF4-FFF2-40B4-BE49-F238E27FC236}">
                <a16:creationId xmlns:a16="http://schemas.microsoft.com/office/drawing/2014/main" id="{FD7A9EFA-89FF-4556-81AA-B4F907234C13}"/>
              </a:ext>
            </a:extLst>
          </p:cNvPr>
          <p:cNvSpPr>
            <a:spLocks noGrp="1"/>
          </p:cNvSpPr>
          <p:nvPr>
            <p:ph idx="1"/>
          </p:nvPr>
        </p:nvSpPr>
        <p:spPr/>
        <p:txBody>
          <a:bodyPr>
            <a:normAutofit fontScale="85000" lnSpcReduction="20000"/>
          </a:bodyPr>
          <a:lstStyle/>
          <a:p>
            <a:r>
              <a:rPr lang="en-US" dirty="0"/>
              <a:t>Could be as simple as “remove SD card, image it”</a:t>
            </a:r>
          </a:p>
          <a:p>
            <a:r>
              <a:rPr lang="en-US" dirty="0"/>
              <a:t>eMMC is harder though, since you need to get to the data lines, but it can be done!</a:t>
            </a:r>
          </a:p>
          <a:p>
            <a:r>
              <a:rPr lang="en-US" dirty="0"/>
              <a:t>You will need to understand how the disk is laid out</a:t>
            </a:r>
          </a:p>
          <a:p>
            <a:pPr lvl="1"/>
            <a:r>
              <a:rPr lang="en-US" dirty="0" err="1"/>
              <a:t>Binwalk</a:t>
            </a:r>
            <a:r>
              <a:rPr lang="en-US" dirty="0"/>
              <a:t> can help later, as can “standard” DOS partition tables.</a:t>
            </a:r>
          </a:p>
          <a:p>
            <a:r>
              <a:rPr lang="en-US" dirty="0"/>
              <a:t>Having some in-vivo information is helpful</a:t>
            </a:r>
          </a:p>
          <a:p>
            <a:r>
              <a:rPr lang="en-US" dirty="0"/>
              <a:t>All Else Fails: Solder to the rescue</a:t>
            </a:r>
          </a:p>
          <a:p>
            <a:pPr lvl="1"/>
            <a:r>
              <a:rPr lang="en-US" dirty="0"/>
              <a:t>Might need to </a:t>
            </a:r>
            <a:r>
              <a:rPr lang="en-US" dirty="0" err="1"/>
              <a:t>desolder</a:t>
            </a:r>
            <a:r>
              <a:rPr lang="en-US" dirty="0"/>
              <a:t> some storage, or otherwise physically attack the hardware</a:t>
            </a:r>
          </a:p>
          <a:p>
            <a:pPr lvl="1"/>
            <a:r>
              <a:rPr lang="en-US" dirty="0"/>
              <a:t>MTD devices are weird. Prepare to get your hands dirty</a:t>
            </a:r>
          </a:p>
          <a:p>
            <a:pPr lvl="1"/>
            <a:r>
              <a:rPr lang="en-US" dirty="0"/>
              <a:t>Interested in more? HHV and friends are the place to start looking.</a:t>
            </a:r>
          </a:p>
          <a:p>
            <a:pPr lvl="1"/>
            <a:r>
              <a:rPr lang="en-US" dirty="0"/>
              <a:t>JTAG, etc. might be the hard way out.</a:t>
            </a:r>
          </a:p>
        </p:txBody>
      </p:sp>
    </p:spTree>
    <p:extLst>
      <p:ext uri="{BB962C8B-B14F-4D97-AF65-F5344CB8AC3E}">
        <p14:creationId xmlns:p14="http://schemas.microsoft.com/office/powerpoint/2010/main" val="1491096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9EDB42-93F2-477F-BC50-73A615276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ircuit board&#10;&#10;Description generated with high confidence">
            <a:extLst>
              <a:ext uri="{FF2B5EF4-FFF2-40B4-BE49-F238E27FC236}">
                <a16:creationId xmlns:a16="http://schemas.microsoft.com/office/drawing/2014/main" id="{D4937A07-0B85-4D0C-BF66-2ECDAA5F7517}"/>
              </a:ext>
            </a:extLst>
          </p:cNvPr>
          <p:cNvPicPr>
            <a:picLocks noChangeAspect="1"/>
          </p:cNvPicPr>
          <p:nvPr/>
        </p:nvPicPr>
        <p:blipFill rotWithShape="1">
          <a:blip r:embed="rId3"/>
          <a:srcRect l="8349" r="7383" b="-2"/>
          <a:stretch/>
        </p:blipFill>
        <p:spPr>
          <a:xfrm>
            <a:off x="475499" y="640080"/>
            <a:ext cx="4708897" cy="5588101"/>
          </a:xfrm>
          <a:prstGeom prst="rect">
            <a:avLst/>
          </a:prstGeom>
        </p:spPr>
      </p:pic>
      <p:sp>
        <p:nvSpPr>
          <p:cNvPr id="2" name="Title 1">
            <a:extLst>
              <a:ext uri="{FF2B5EF4-FFF2-40B4-BE49-F238E27FC236}">
                <a16:creationId xmlns:a16="http://schemas.microsoft.com/office/drawing/2014/main" id="{9ABE95CA-F4FC-42E6-98A2-C695705EBA89}"/>
              </a:ext>
            </a:extLst>
          </p:cNvPr>
          <p:cNvSpPr>
            <a:spLocks noGrp="1"/>
          </p:cNvSpPr>
          <p:nvPr>
            <p:ph type="title"/>
          </p:nvPr>
        </p:nvSpPr>
        <p:spPr>
          <a:xfrm>
            <a:off x="6129909" y="499533"/>
            <a:ext cx="2551176" cy="1920240"/>
          </a:xfrm>
        </p:spPr>
        <p:txBody>
          <a:bodyPr anchor="b">
            <a:normAutofit/>
          </a:bodyPr>
          <a:lstStyle/>
          <a:p>
            <a:r>
              <a:rPr lang="en-US" sz="3500">
                <a:solidFill>
                  <a:srgbClr val="FFFFFF"/>
                </a:solidFill>
              </a:rPr>
              <a:t>Logic Analyzers</a:t>
            </a:r>
          </a:p>
        </p:txBody>
      </p:sp>
      <p:sp>
        <p:nvSpPr>
          <p:cNvPr id="10" name="Content Placeholder 9">
            <a:extLst>
              <a:ext uri="{FF2B5EF4-FFF2-40B4-BE49-F238E27FC236}">
                <a16:creationId xmlns:a16="http://schemas.microsoft.com/office/drawing/2014/main" id="{F6A61E4B-508C-49AF-AA99-11FE0964F704}"/>
              </a:ext>
            </a:extLst>
          </p:cNvPr>
          <p:cNvSpPr>
            <a:spLocks noGrp="1"/>
          </p:cNvSpPr>
          <p:nvPr>
            <p:ph idx="1"/>
          </p:nvPr>
        </p:nvSpPr>
        <p:spPr>
          <a:xfrm>
            <a:off x="6129909" y="2419773"/>
            <a:ext cx="2551176" cy="3358092"/>
          </a:xfrm>
        </p:spPr>
        <p:txBody>
          <a:bodyPr>
            <a:normAutofit/>
          </a:bodyPr>
          <a:lstStyle/>
          <a:p>
            <a:r>
              <a:rPr lang="en-US" sz="1600">
                <a:solidFill>
                  <a:srgbClr val="FFFFFF"/>
                </a:solidFill>
              </a:rPr>
              <a:t>Salae makes a good one</a:t>
            </a:r>
          </a:p>
          <a:p>
            <a:pPr lvl="1"/>
            <a:r>
              <a:rPr lang="en-US" sz="1600">
                <a:solidFill>
                  <a:srgbClr val="FFFFFF"/>
                </a:solidFill>
              </a:rPr>
              <a:t>Cheap</a:t>
            </a:r>
          </a:p>
          <a:p>
            <a:pPr lvl="1"/>
            <a:r>
              <a:rPr lang="en-US" sz="1600">
                <a:solidFill>
                  <a:srgbClr val="FFFFFF"/>
                </a:solidFill>
              </a:rPr>
              <a:t>Basic</a:t>
            </a:r>
          </a:p>
          <a:p>
            <a:pPr lvl="1"/>
            <a:r>
              <a:rPr lang="en-US" sz="1600">
                <a:solidFill>
                  <a:srgbClr val="FFFFFF"/>
                </a:solidFill>
              </a:rPr>
              <a:t>Runs over USB</a:t>
            </a:r>
          </a:p>
          <a:p>
            <a:pPr marL="0" lvl="1" indent="0">
              <a:buNone/>
            </a:pPr>
            <a:endParaRPr lang="en-US" sz="1600">
              <a:solidFill>
                <a:srgbClr val="FFFFFF"/>
              </a:solidFill>
            </a:endParaRPr>
          </a:p>
        </p:txBody>
      </p:sp>
    </p:spTree>
    <p:extLst>
      <p:ext uri="{BB962C8B-B14F-4D97-AF65-F5344CB8AC3E}">
        <p14:creationId xmlns:p14="http://schemas.microsoft.com/office/powerpoint/2010/main" val="3671753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3D2E1D-84D5-446C-850F-DEF827B97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it board&#10;&#10;Description generated with very high confidence">
            <a:extLst>
              <a:ext uri="{FF2B5EF4-FFF2-40B4-BE49-F238E27FC236}">
                <a16:creationId xmlns:a16="http://schemas.microsoft.com/office/drawing/2014/main" id="{EA28DC64-E950-469B-8D79-AE67FB05CFB0}"/>
              </a:ext>
            </a:extLst>
          </p:cNvPr>
          <p:cNvPicPr>
            <a:picLocks noChangeAspect="1"/>
          </p:cNvPicPr>
          <p:nvPr/>
        </p:nvPicPr>
        <p:blipFill>
          <a:blip r:embed="rId3"/>
          <a:stretch>
            <a:fillRect/>
          </a:stretch>
        </p:blipFill>
        <p:spPr>
          <a:xfrm>
            <a:off x="476592" y="809551"/>
            <a:ext cx="3974758" cy="2812141"/>
          </a:xfrm>
          <a:prstGeom prst="rect">
            <a:avLst/>
          </a:prstGeom>
        </p:spPr>
      </p:pic>
      <p:pic>
        <p:nvPicPr>
          <p:cNvPr id="5" name="Content Placeholder 4">
            <a:extLst>
              <a:ext uri="{FF2B5EF4-FFF2-40B4-BE49-F238E27FC236}">
                <a16:creationId xmlns:a16="http://schemas.microsoft.com/office/drawing/2014/main" id="{F1C8AC40-89C8-451A-B87D-F602FA456442}"/>
              </a:ext>
            </a:extLst>
          </p:cNvPr>
          <p:cNvPicPr>
            <a:picLocks noGrp="1" noChangeAspect="1"/>
          </p:cNvPicPr>
          <p:nvPr>
            <p:ph idx="1"/>
          </p:nvPr>
        </p:nvPicPr>
        <p:blipFill rotWithShape="1">
          <a:blip r:embed="rId4"/>
          <a:srcRect l="12159" r="13990"/>
          <a:stretch/>
        </p:blipFill>
        <p:spPr>
          <a:xfrm>
            <a:off x="4692650" y="701898"/>
            <a:ext cx="3974758" cy="3027448"/>
          </a:xfrm>
          <a:prstGeom prst="rect">
            <a:avLst/>
          </a:prstGeom>
        </p:spPr>
      </p:pic>
      <p:sp>
        <p:nvSpPr>
          <p:cNvPr id="2" name="Title 1">
            <a:extLst>
              <a:ext uri="{FF2B5EF4-FFF2-40B4-BE49-F238E27FC236}">
                <a16:creationId xmlns:a16="http://schemas.microsoft.com/office/drawing/2014/main" id="{B5253CB9-3594-47BD-853C-EED864B62081}"/>
              </a:ext>
            </a:extLst>
          </p:cNvPr>
          <p:cNvSpPr>
            <a:spLocks noGrp="1"/>
          </p:cNvSpPr>
          <p:nvPr>
            <p:ph type="title"/>
          </p:nvPr>
        </p:nvSpPr>
        <p:spPr>
          <a:xfrm>
            <a:off x="457200" y="4385066"/>
            <a:ext cx="8192729" cy="1349096"/>
          </a:xfrm>
        </p:spPr>
        <p:txBody>
          <a:bodyPr vert="horz" lIns="91440" tIns="45720" rIns="91440" bIns="45720" rtlCol="0" anchor="b">
            <a:normAutofit/>
          </a:bodyPr>
          <a:lstStyle/>
          <a:p>
            <a:pPr>
              <a:lnSpc>
                <a:spcPct val="80000"/>
              </a:lnSpc>
            </a:pPr>
            <a:r>
              <a:rPr lang="en-US" sz="6500" dirty="0">
                <a:solidFill>
                  <a:schemeClr val="tx1"/>
                </a:solidFill>
              </a:rPr>
              <a:t>Hardware interfaces</a:t>
            </a:r>
          </a:p>
        </p:txBody>
      </p:sp>
      <p:sp>
        <p:nvSpPr>
          <p:cNvPr id="12" name="Rectangle 11">
            <a:extLst>
              <a:ext uri="{FF2B5EF4-FFF2-40B4-BE49-F238E27FC236}">
                <a16:creationId xmlns:a16="http://schemas.microsoft.com/office/drawing/2014/main" id="{5A7E2C8A-7991-4972-B680-5A2FEE9EE079}"/>
              </a:ext>
            </a:extLst>
          </p:cNvPr>
          <p:cNvSpPr/>
          <p:nvPr/>
        </p:nvSpPr>
        <p:spPr>
          <a:xfrm>
            <a:off x="4692650" y="3729346"/>
            <a:ext cx="3957279" cy="276999"/>
          </a:xfrm>
          <a:prstGeom prst="rect">
            <a:avLst/>
          </a:prstGeom>
        </p:spPr>
        <p:txBody>
          <a:bodyPr wrap="square">
            <a:spAutoFit/>
          </a:bodyPr>
          <a:lstStyle/>
          <a:p>
            <a:pPr algn="ctr"/>
            <a:r>
              <a:rPr lang="en-US" sz="1200" dirty="0"/>
              <a:t>https://www.crowdsupply.com/excamera/spidriver</a:t>
            </a:r>
          </a:p>
        </p:txBody>
      </p:sp>
      <p:sp>
        <p:nvSpPr>
          <p:cNvPr id="13" name="Rectangle 12">
            <a:extLst>
              <a:ext uri="{FF2B5EF4-FFF2-40B4-BE49-F238E27FC236}">
                <a16:creationId xmlns:a16="http://schemas.microsoft.com/office/drawing/2014/main" id="{8027B33F-D772-4EB4-8E08-079A93EA1917}"/>
              </a:ext>
            </a:extLst>
          </p:cNvPr>
          <p:cNvSpPr/>
          <p:nvPr/>
        </p:nvSpPr>
        <p:spPr>
          <a:xfrm>
            <a:off x="457200" y="3729345"/>
            <a:ext cx="4216058" cy="307777"/>
          </a:xfrm>
          <a:prstGeom prst="rect">
            <a:avLst/>
          </a:prstGeom>
        </p:spPr>
        <p:txBody>
          <a:bodyPr wrap="square">
            <a:spAutoFit/>
          </a:bodyPr>
          <a:lstStyle/>
          <a:p>
            <a:pPr algn="ctr"/>
            <a:r>
              <a:rPr lang="en-US" sz="1400" dirty="0"/>
              <a:t>http://dangerousprototypes.com/docs/Bus_Pirate</a:t>
            </a:r>
          </a:p>
        </p:txBody>
      </p:sp>
    </p:spTree>
    <p:extLst>
      <p:ext uri="{BB962C8B-B14F-4D97-AF65-F5344CB8AC3E}">
        <p14:creationId xmlns:p14="http://schemas.microsoft.com/office/powerpoint/2010/main" val="2218638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B56A-B09C-461F-B40B-E89DD501DCD9}"/>
              </a:ext>
            </a:extLst>
          </p:cNvPr>
          <p:cNvSpPr>
            <a:spLocks noGrp="1"/>
          </p:cNvSpPr>
          <p:nvPr>
            <p:ph type="title"/>
          </p:nvPr>
        </p:nvSpPr>
        <p:spPr/>
        <p:txBody>
          <a:bodyPr/>
          <a:lstStyle/>
          <a:p>
            <a:r>
              <a:rPr lang="en-US" dirty="0"/>
              <a:t>Now that we have that, what do?</a:t>
            </a:r>
          </a:p>
        </p:txBody>
      </p:sp>
      <p:sp>
        <p:nvSpPr>
          <p:cNvPr id="3" name="Content Placeholder 2">
            <a:extLst>
              <a:ext uri="{FF2B5EF4-FFF2-40B4-BE49-F238E27FC236}">
                <a16:creationId xmlns:a16="http://schemas.microsoft.com/office/drawing/2014/main" id="{BD6E55CF-7539-4E30-B13A-5A9575F17950}"/>
              </a:ext>
            </a:extLst>
          </p:cNvPr>
          <p:cNvSpPr>
            <a:spLocks noGrp="1"/>
          </p:cNvSpPr>
          <p:nvPr>
            <p:ph idx="1"/>
          </p:nvPr>
        </p:nvSpPr>
        <p:spPr/>
        <p:txBody>
          <a:bodyPr/>
          <a:lstStyle/>
          <a:p>
            <a:r>
              <a:rPr lang="en-US" dirty="0"/>
              <a:t>Try mounting it/extracting it/etc. `file` might give you a good idea of what it thinks it might be, as will `strings` and the like.</a:t>
            </a:r>
          </a:p>
          <a:p>
            <a:r>
              <a:rPr lang="en-US" dirty="0" err="1"/>
              <a:t>eMMCs</a:t>
            </a:r>
            <a:r>
              <a:rPr lang="en-US" dirty="0"/>
              <a:t> sometimes have real partition tables</a:t>
            </a:r>
          </a:p>
          <a:p>
            <a:r>
              <a:rPr lang="en-US" dirty="0"/>
              <a:t>SD cards often do</a:t>
            </a:r>
          </a:p>
          <a:p>
            <a:r>
              <a:rPr lang="en-US" dirty="0"/>
              <a:t>Look at the reconnaissance you did</a:t>
            </a:r>
          </a:p>
          <a:p>
            <a:pPr lvl="1"/>
            <a:r>
              <a:rPr lang="en-US" dirty="0"/>
              <a:t>Boot logs: lots of good information about partitions</a:t>
            </a:r>
          </a:p>
          <a:p>
            <a:pPr lvl="1"/>
            <a:r>
              <a:rPr lang="en-US" dirty="0" err="1"/>
              <a:t>Fstab</a:t>
            </a:r>
            <a:r>
              <a:rPr lang="en-US" dirty="0"/>
              <a:t>, /proc/mounts</a:t>
            </a:r>
          </a:p>
          <a:p>
            <a:pPr lvl="1"/>
            <a:endParaRPr lang="en-US" dirty="0"/>
          </a:p>
        </p:txBody>
      </p:sp>
    </p:spTree>
    <p:extLst>
      <p:ext uri="{BB962C8B-B14F-4D97-AF65-F5344CB8AC3E}">
        <p14:creationId xmlns:p14="http://schemas.microsoft.com/office/powerpoint/2010/main" val="1440531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64F4-CB92-419F-9177-679567766B2A}"/>
              </a:ext>
            </a:extLst>
          </p:cNvPr>
          <p:cNvSpPr>
            <a:spLocks noGrp="1"/>
          </p:cNvSpPr>
          <p:nvPr>
            <p:ph type="title"/>
          </p:nvPr>
        </p:nvSpPr>
        <p:spPr/>
        <p:txBody>
          <a:bodyPr/>
          <a:lstStyle/>
          <a:p>
            <a:r>
              <a:rPr lang="en-US" dirty="0"/>
              <a:t>Let automation do your work</a:t>
            </a:r>
          </a:p>
        </p:txBody>
      </p:sp>
      <p:sp>
        <p:nvSpPr>
          <p:cNvPr id="3" name="Content Placeholder 2">
            <a:extLst>
              <a:ext uri="{FF2B5EF4-FFF2-40B4-BE49-F238E27FC236}">
                <a16:creationId xmlns:a16="http://schemas.microsoft.com/office/drawing/2014/main" id="{72AE493E-0EF7-495D-970A-3C7D089A73B6}"/>
              </a:ext>
            </a:extLst>
          </p:cNvPr>
          <p:cNvSpPr>
            <a:spLocks noGrp="1"/>
          </p:cNvSpPr>
          <p:nvPr>
            <p:ph idx="1"/>
          </p:nvPr>
        </p:nvSpPr>
        <p:spPr/>
        <p:txBody>
          <a:bodyPr>
            <a:normAutofit fontScale="85000" lnSpcReduction="20000"/>
          </a:bodyPr>
          <a:lstStyle/>
          <a:p>
            <a:r>
              <a:rPr lang="en-US" dirty="0" err="1"/>
              <a:t>Binwalk</a:t>
            </a:r>
            <a:r>
              <a:rPr lang="en-US" dirty="0"/>
              <a:t>!</a:t>
            </a:r>
          </a:p>
          <a:p>
            <a:pPr lvl="1"/>
            <a:r>
              <a:rPr lang="en-US" dirty="0"/>
              <a:t>Takes a rough guess at what might be in a place</a:t>
            </a:r>
          </a:p>
          <a:p>
            <a:pPr lvl="1"/>
            <a:r>
              <a:rPr lang="en-US" dirty="0"/>
              <a:t>Makes educated guesses about filesystems</a:t>
            </a:r>
          </a:p>
          <a:p>
            <a:pPr lvl="1"/>
            <a:r>
              <a:rPr lang="en-US" dirty="0"/>
              <a:t>High false positive rate</a:t>
            </a:r>
          </a:p>
          <a:p>
            <a:r>
              <a:rPr lang="en-US" dirty="0" err="1"/>
              <a:t>Photorec</a:t>
            </a:r>
            <a:r>
              <a:rPr lang="en-US" dirty="0"/>
              <a:t> might be helpful</a:t>
            </a:r>
          </a:p>
          <a:p>
            <a:r>
              <a:rPr lang="en-US" dirty="0"/>
              <a:t>Get creative</a:t>
            </a:r>
          </a:p>
          <a:p>
            <a:pPr lvl="1"/>
            <a:r>
              <a:rPr lang="en-US" dirty="0" err="1"/>
              <a:t>Losetup</a:t>
            </a:r>
            <a:r>
              <a:rPr lang="en-US" dirty="0"/>
              <a:t> and friends are capable of more than you give them credit for.</a:t>
            </a:r>
          </a:p>
          <a:p>
            <a:pPr lvl="1"/>
            <a:r>
              <a:rPr lang="en-US" dirty="0"/>
              <a:t>There are a lot of filesystems that are read-only or create-and-read, like </a:t>
            </a:r>
            <a:r>
              <a:rPr lang="en-US" dirty="0" err="1"/>
              <a:t>cramfs</a:t>
            </a:r>
            <a:r>
              <a:rPr lang="en-US" dirty="0"/>
              <a:t> and such. These are often spotted by </a:t>
            </a:r>
            <a:r>
              <a:rPr lang="en-US" dirty="0" err="1"/>
              <a:t>binwalk</a:t>
            </a:r>
            <a:r>
              <a:rPr lang="en-US" dirty="0"/>
              <a:t> but are even sometimes seen as </a:t>
            </a:r>
            <a:r>
              <a:rPr lang="en-US" dirty="0" err="1"/>
              <a:t>lzma</a:t>
            </a:r>
            <a:r>
              <a:rPr lang="en-US" dirty="0"/>
              <a:t> or other compressed or high-entropy data</a:t>
            </a:r>
          </a:p>
          <a:p>
            <a:r>
              <a:rPr lang="en-US" dirty="0"/>
              <a:t>If you’re only looking to play in IDA/</a:t>
            </a:r>
            <a:r>
              <a:rPr lang="en-US" dirty="0" err="1"/>
              <a:t>Radare</a:t>
            </a:r>
            <a:r>
              <a:rPr lang="en-US" dirty="0"/>
              <a:t>/</a:t>
            </a:r>
            <a:r>
              <a:rPr lang="en-US" dirty="0" err="1"/>
              <a:t>etc</a:t>
            </a:r>
            <a:r>
              <a:rPr lang="en-US" dirty="0"/>
              <a:t>, the bulk extraction from </a:t>
            </a:r>
            <a:r>
              <a:rPr lang="en-US" dirty="0" err="1"/>
              <a:t>binwalk</a:t>
            </a:r>
            <a:r>
              <a:rPr lang="en-US" dirty="0"/>
              <a:t> might help.</a:t>
            </a:r>
          </a:p>
        </p:txBody>
      </p:sp>
    </p:spTree>
    <p:extLst>
      <p:ext uri="{BB962C8B-B14F-4D97-AF65-F5344CB8AC3E}">
        <p14:creationId xmlns:p14="http://schemas.microsoft.com/office/powerpoint/2010/main" val="318952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generated with very high confidence">
            <a:extLst>
              <a:ext uri="{FF2B5EF4-FFF2-40B4-BE49-F238E27FC236}">
                <a16:creationId xmlns:a16="http://schemas.microsoft.com/office/drawing/2014/main" id="{91404B1B-B6C8-41F6-9331-451E92CA73AF}"/>
              </a:ext>
            </a:extLst>
          </p:cNvPr>
          <p:cNvPicPr>
            <a:picLocks noChangeAspect="1"/>
          </p:cNvPicPr>
          <p:nvPr/>
        </p:nvPicPr>
        <p:blipFill rotWithShape="1">
          <a:blip r:embed="rId3"/>
          <a:srcRect l="34643" r="35731"/>
          <a:stretch/>
        </p:blipFill>
        <p:spPr>
          <a:xfrm>
            <a:off x="6085902" y="10"/>
            <a:ext cx="3058098" cy="6864408"/>
          </a:xfrm>
          <a:prstGeom prst="rect">
            <a:avLst/>
          </a:prstGeom>
        </p:spPr>
      </p:pic>
      <p:sp>
        <p:nvSpPr>
          <p:cNvPr id="2" name="Title 1">
            <a:extLst>
              <a:ext uri="{FF2B5EF4-FFF2-40B4-BE49-F238E27FC236}">
                <a16:creationId xmlns:a16="http://schemas.microsoft.com/office/drawing/2014/main" id="{2059431B-1DD8-4E72-BEA7-EF8A39DE7CCC}"/>
              </a:ext>
            </a:extLst>
          </p:cNvPr>
          <p:cNvSpPr>
            <a:spLocks noGrp="1"/>
          </p:cNvSpPr>
          <p:nvPr>
            <p:ph type="title"/>
          </p:nvPr>
        </p:nvSpPr>
        <p:spPr>
          <a:xfrm>
            <a:off x="492918" y="499533"/>
            <a:ext cx="5336382" cy="1658198"/>
          </a:xfrm>
        </p:spPr>
        <p:txBody>
          <a:bodyPr>
            <a:normAutofit/>
          </a:bodyPr>
          <a:lstStyle/>
          <a:p>
            <a:r>
              <a:rPr lang="en-US" dirty="0"/>
              <a:t>Short history of ARM</a:t>
            </a:r>
          </a:p>
        </p:txBody>
      </p:sp>
      <p:sp>
        <p:nvSpPr>
          <p:cNvPr id="3" name="Content Placeholder 2">
            <a:extLst>
              <a:ext uri="{FF2B5EF4-FFF2-40B4-BE49-F238E27FC236}">
                <a16:creationId xmlns:a16="http://schemas.microsoft.com/office/drawing/2014/main" id="{6E5D19BD-CB42-427B-BCEB-C439A28D5529}"/>
              </a:ext>
            </a:extLst>
          </p:cNvPr>
          <p:cNvSpPr>
            <a:spLocks noGrp="1"/>
          </p:cNvSpPr>
          <p:nvPr>
            <p:ph idx="1"/>
          </p:nvPr>
        </p:nvSpPr>
        <p:spPr>
          <a:xfrm>
            <a:off x="507492" y="2011680"/>
            <a:ext cx="5157812" cy="3766185"/>
          </a:xfrm>
        </p:spPr>
        <p:txBody>
          <a:bodyPr>
            <a:normAutofit lnSpcReduction="10000"/>
          </a:bodyPr>
          <a:lstStyle/>
          <a:p>
            <a:r>
              <a:rPr lang="en-US" dirty="0"/>
              <a:t>Originally the Acorn RISC machine</a:t>
            </a:r>
          </a:p>
          <a:p>
            <a:r>
              <a:rPr lang="en-US" dirty="0"/>
              <a:t>Built for the BBC Micro!</a:t>
            </a:r>
          </a:p>
          <a:p>
            <a:r>
              <a:rPr lang="en-US" dirty="0"/>
              <a:t>Acorn changed hands and became ARM Holdings</a:t>
            </a:r>
          </a:p>
          <a:p>
            <a:r>
              <a:rPr lang="en-US" dirty="0"/>
              <a:t>Acorn/ARM has never cut silicon!</a:t>
            </a:r>
          </a:p>
          <a:p>
            <a:r>
              <a:rPr lang="en-US" dirty="0"/>
              <a:t>Fun fact: Intel has produced ARM-based chips (</a:t>
            </a:r>
            <a:r>
              <a:rPr lang="en-US" dirty="0" err="1"/>
              <a:t>StrongARM</a:t>
            </a:r>
            <a:r>
              <a:rPr lang="en-US" dirty="0"/>
              <a:t> and </a:t>
            </a:r>
            <a:r>
              <a:rPr lang="en-US" dirty="0" err="1"/>
              <a:t>XSCale</a:t>
            </a:r>
            <a:r>
              <a:rPr lang="en-US" dirty="0"/>
              <a:t>) and still sometimes does!</a:t>
            </a:r>
          </a:p>
          <a:p>
            <a:r>
              <a:rPr lang="en-US" dirty="0"/>
              <a:t>The ISA hasn’t changed </a:t>
            </a:r>
            <a:r>
              <a:rPr lang="en-US" i="1" dirty="0"/>
              <a:t>all that much.</a:t>
            </a:r>
            <a:endParaRPr lang="en-US" dirty="0"/>
          </a:p>
        </p:txBody>
      </p:sp>
    </p:spTree>
    <p:extLst>
      <p:ext uri="{BB962C8B-B14F-4D97-AF65-F5344CB8AC3E}">
        <p14:creationId xmlns:p14="http://schemas.microsoft.com/office/powerpoint/2010/main" val="3650172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9EDB42-93F2-477F-BC50-73A615276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5F979BBC-51F2-42D7-BD24-DD23B3ECE23A}"/>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475499" y="2684988"/>
            <a:ext cx="4708897" cy="1498285"/>
          </a:xfrm>
          <a:prstGeom prst="rect">
            <a:avLst/>
          </a:prstGeom>
        </p:spPr>
      </p:pic>
      <p:sp>
        <p:nvSpPr>
          <p:cNvPr id="4" name="Title 3">
            <a:extLst>
              <a:ext uri="{FF2B5EF4-FFF2-40B4-BE49-F238E27FC236}">
                <a16:creationId xmlns:a16="http://schemas.microsoft.com/office/drawing/2014/main" id="{6C65E343-D262-4536-BF0A-2A699BD0A7CA}"/>
              </a:ext>
            </a:extLst>
          </p:cNvPr>
          <p:cNvSpPr>
            <a:spLocks noGrp="1"/>
          </p:cNvSpPr>
          <p:nvPr>
            <p:ph type="title"/>
          </p:nvPr>
        </p:nvSpPr>
        <p:spPr>
          <a:xfrm>
            <a:off x="6129909" y="499533"/>
            <a:ext cx="2551176" cy="1920240"/>
          </a:xfrm>
        </p:spPr>
        <p:txBody>
          <a:bodyPr vert="horz" lIns="91440" tIns="45720" rIns="91440" bIns="45720" rtlCol="0" anchor="b">
            <a:normAutofit/>
          </a:bodyPr>
          <a:lstStyle/>
          <a:p>
            <a:pPr>
              <a:lnSpc>
                <a:spcPct val="85000"/>
              </a:lnSpc>
            </a:pPr>
            <a:r>
              <a:rPr lang="en-US" sz="3500">
                <a:solidFill>
                  <a:srgbClr val="FFFFFF"/>
                </a:solidFill>
              </a:rPr>
              <a:t>QEMU: the Quick EMUlator</a:t>
            </a:r>
          </a:p>
        </p:txBody>
      </p:sp>
      <p:sp>
        <p:nvSpPr>
          <p:cNvPr id="5" name="Content Placeholder 4">
            <a:extLst>
              <a:ext uri="{FF2B5EF4-FFF2-40B4-BE49-F238E27FC236}">
                <a16:creationId xmlns:a16="http://schemas.microsoft.com/office/drawing/2014/main" id="{73B1A58E-4E83-4CB5-ACD6-E45F25FE4D64}"/>
              </a:ext>
            </a:extLst>
          </p:cNvPr>
          <p:cNvSpPr>
            <a:spLocks noGrp="1"/>
          </p:cNvSpPr>
          <p:nvPr>
            <p:ph sz="half" idx="1"/>
          </p:nvPr>
        </p:nvSpPr>
        <p:spPr>
          <a:xfrm>
            <a:off x="6129909" y="2419773"/>
            <a:ext cx="2551176" cy="3358092"/>
          </a:xfrm>
        </p:spPr>
        <p:txBody>
          <a:bodyPr vert="horz" lIns="91440" tIns="45720" rIns="91440" bIns="45720" rtlCol="0">
            <a:normAutofit/>
          </a:bodyPr>
          <a:lstStyle/>
          <a:p>
            <a:r>
              <a:rPr lang="en-US" sz="1500">
                <a:solidFill>
                  <a:srgbClr val="FFFFFF"/>
                </a:solidFill>
              </a:rPr>
              <a:t>QEMU is a fast processor emulator for a variety of targets.</a:t>
            </a:r>
          </a:p>
          <a:p>
            <a:r>
              <a:rPr lang="en-US" sz="1500">
                <a:solidFill>
                  <a:srgbClr val="FFFFFF"/>
                </a:solidFill>
              </a:rPr>
              <a:t>Targets you’ve never heard of?</a:t>
            </a:r>
          </a:p>
          <a:p>
            <a:pPr lvl="1"/>
            <a:r>
              <a:rPr lang="en-US" sz="1500">
                <a:solidFill>
                  <a:srgbClr val="FFFFFF"/>
                </a:solidFill>
              </a:rPr>
              <a:t>Mainframes</a:t>
            </a:r>
          </a:p>
          <a:p>
            <a:pPr lvl="1"/>
            <a:r>
              <a:rPr lang="en-US" sz="1500">
                <a:solidFill>
                  <a:srgbClr val="FFFFFF"/>
                </a:solidFill>
              </a:rPr>
              <a:t>ARM, MIPS</a:t>
            </a:r>
          </a:p>
          <a:p>
            <a:pPr lvl="1"/>
            <a:r>
              <a:rPr lang="en-US" sz="1500">
                <a:solidFill>
                  <a:srgbClr val="FFFFFF"/>
                </a:solidFill>
              </a:rPr>
              <a:t>PowerPC</a:t>
            </a:r>
          </a:p>
          <a:p>
            <a:pPr lvl="1"/>
            <a:r>
              <a:rPr lang="en-US" sz="1500">
                <a:solidFill>
                  <a:srgbClr val="FFFFFF"/>
                </a:solidFill>
              </a:rPr>
              <a:t>OpenRISC</a:t>
            </a:r>
          </a:p>
          <a:p>
            <a:pPr lvl="1"/>
            <a:r>
              <a:rPr lang="en-US" sz="1500">
                <a:solidFill>
                  <a:srgbClr val="FFFFFF"/>
                </a:solidFill>
              </a:rPr>
              <a:t>DEC Alpha</a:t>
            </a:r>
          </a:p>
          <a:p>
            <a:r>
              <a:rPr lang="en-US" sz="1500">
                <a:solidFill>
                  <a:srgbClr val="FFFFFF"/>
                </a:solidFill>
              </a:rPr>
              <a:t>Lots of different ports and targets have been ported. </a:t>
            </a:r>
          </a:p>
        </p:txBody>
      </p:sp>
    </p:spTree>
    <p:extLst>
      <p:ext uri="{BB962C8B-B14F-4D97-AF65-F5344CB8AC3E}">
        <p14:creationId xmlns:p14="http://schemas.microsoft.com/office/powerpoint/2010/main" val="2925754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Placeholder 9" descr="A screenshot of a computer&#10;&#10;Description generated with very high confidence">
            <a:extLst>
              <a:ext uri="{FF2B5EF4-FFF2-40B4-BE49-F238E27FC236}">
                <a16:creationId xmlns:a16="http://schemas.microsoft.com/office/drawing/2014/main" id="{ACC492DD-3208-4EA1-9634-06B41B476D5A}"/>
              </a:ext>
            </a:extLst>
          </p:cNvPr>
          <p:cNvPicPr>
            <a:picLocks noGrp="1" noChangeAspect="1"/>
          </p:cNvPicPr>
          <p:nvPr>
            <p:ph type="pic" idx="1"/>
          </p:nvPr>
        </p:nvPicPr>
        <p:blipFill rotWithShape="1">
          <a:blip r:embed="rId3"/>
          <a:srcRect l="9145" t="9091"/>
          <a:stretch/>
        </p:blipFill>
        <p:spPr>
          <a:xfrm>
            <a:off x="20" y="10"/>
            <a:ext cx="9138521" cy="6857990"/>
          </a:xfrm>
          <a:prstGeom prst="rect">
            <a:avLst/>
          </a:prstGeom>
        </p:spPr>
      </p:pic>
      <p:sp>
        <p:nvSpPr>
          <p:cNvPr id="15" name="Rectangle 14">
            <a:extLst>
              <a:ext uri="{FF2B5EF4-FFF2-40B4-BE49-F238E27FC236}">
                <a16:creationId xmlns:a16="http://schemas.microsoft.com/office/drawing/2014/main" id="{55EF3356-774F-4973-B2D8-5F596CB4B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200" y="0"/>
            <a:ext cx="3475155"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13E8540-DDA0-476A-8110-39C16BFC6A10}"/>
              </a:ext>
            </a:extLst>
          </p:cNvPr>
          <p:cNvSpPr>
            <a:spLocks noGrp="1"/>
          </p:cNvSpPr>
          <p:nvPr>
            <p:ph type="title"/>
          </p:nvPr>
        </p:nvSpPr>
        <p:spPr>
          <a:xfrm>
            <a:off x="5935054" y="770467"/>
            <a:ext cx="2872107" cy="3352800"/>
          </a:xfrm>
        </p:spPr>
        <p:txBody>
          <a:bodyPr vert="horz" lIns="91440" tIns="45720" rIns="91440" bIns="45720" rtlCol="0" anchor="b">
            <a:normAutofit/>
          </a:bodyPr>
          <a:lstStyle/>
          <a:p>
            <a:pPr>
              <a:lnSpc>
                <a:spcPct val="80000"/>
              </a:lnSpc>
            </a:pPr>
            <a:r>
              <a:rPr lang="en-US" sz="3600"/>
              <a:t>Did someone say “OSX on Amiga hardware”?</a:t>
            </a:r>
          </a:p>
        </p:txBody>
      </p:sp>
    </p:spTree>
    <p:extLst>
      <p:ext uri="{BB962C8B-B14F-4D97-AF65-F5344CB8AC3E}">
        <p14:creationId xmlns:p14="http://schemas.microsoft.com/office/powerpoint/2010/main" val="3903696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5" descr="A screenshot of a computer&#10;&#10;Description generated with very high confidence">
            <a:extLst>
              <a:ext uri="{FF2B5EF4-FFF2-40B4-BE49-F238E27FC236}">
                <a16:creationId xmlns:a16="http://schemas.microsoft.com/office/drawing/2014/main" id="{32169C28-2729-4ED0-B04D-AB0FA3F24FE1}"/>
              </a:ext>
            </a:extLst>
          </p:cNvPr>
          <p:cNvPicPr>
            <a:picLocks noGrp="1" noChangeAspect="1"/>
          </p:cNvPicPr>
          <p:nvPr>
            <p:ph type="pic" idx="1"/>
          </p:nvPr>
        </p:nvPicPr>
        <p:blipFill rotWithShape="1">
          <a:blip r:embed="rId3"/>
          <a:srcRect l="23592" r="10333" b="-1"/>
          <a:stretch/>
        </p:blipFill>
        <p:spPr>
          <a:xfrm>
            <a:off x="-7715" y="10"/>
            <a:ext cx="5664200" cy="6857990"/>
          </a:xfrm>
          <a:prstGeom prst="rect">
            <a:avLst/>
          </a:prstGeom>
        </p:spPr>
      </p:pic>
      <p:sp>
        <p:nvSpPr>
          <p:cNvPr id="2" name="Title 1">
            <a:extLst>
              <a:ext uri="{FF2B5EF4-FFF2-40B4-BE49-F238E27FC236}">
                <a16:creationId xmlns:a16="http://schemas.microsoft.com/office/drawing/2014/main" id="{A548832A-5BC2-4EA1-91DB-C681DE690F28}"/>
              </a:ext>
            </a:extLst>
          </p:cNvPr>
          <p:cNvSpPr>
            <a:spLocks noGrp="1"/>
          </p:cNvSpPr>
          <p:nvPr>
            <p:ph type="title"/>
          </p:nvPr>
        </p:nvSpPr>
        <p:spPr>
          <a:xfrm>
            <a:off x="5949778" y="770467"/>
            <a:ext cx="2805203" cy="3352800"/>
          </a:xfrm>
        </p:spPr>
        <p:txBody>
          <a:bodyPr vert="horz" lIns="91440" tIns="45720" rIns="91440" bIns="45720" rtlCol="0" anchor="b">
            <a:normAutofit/>
          </a:bodyPr>
          <a:lstStyle/>
          <a:p>
            <a:pPr>
              <a:lnSpc>
                <a:spcPct val="80000"/>
              </a:lnSpc>
            </a:pPr>
            <a:r>
              <a:rPr lang="en-US" sz="4700"/>
              <a:t>Or Haiku on BeOS?</a:t>
            </a:r>
          </a:p>
        </p:txBody>
      </p:sp>
    </p:spTree>
    <p:extLst>
      <p:ext uri="{BB962C8B-B14F-4D97-AF65-F5344CB8AC3E}">
        <p14:creationId xmlns:p14="http://schemas.microsoft.com/office/powerpoint/2010/main" val="2322300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93DB-B753-4C2E-A75E-0309B353DEAE}"/>
              </a:ext>
            </a:extLst>
          </p:cNvPr>
          <p:cNvSpPr>
            <a:spLocks noGrp="1"/>
          </p:cNvSpPr>
          <p:nvPr>
            <p:ph type="title"/>
          </p:nvPr>
        </p:nvSpPr>
        <p:spPr/>
        <p:txBody>
          <a:bodyPr/>
          <a:lstStyle/>
          <a:p>
            <a:r>
              <a:rPr lang="en-US"/>
              <a:t>Two ways to run QEMU</a:t>
            </a:r>
            <a:endParaRPr lang="en-US" dirty="0"/>
          </a:p>
        </p:txBody>
      </p:sp>
      <p:sp>
        <p:nvSpPr>
          <p:cNvPr id="12" name="Text Placeholder 11">
            <a:extLst>
              <a:ext uri="{FF2B5EF4-FFF2-40B4-BE49-F238E27FC236}">
                <a16:creationId xmlns:a16="http://schemas.microsoft.com/office/drawing/2014/main" id="{1682DC9E-BAAF-4B82-A37A-0FA611A19E07}"/>
              </a:ext>
            </a:extLst>
          </p:cNvPr>
          <p:cNvSpPr>
            <a:spLocks noGrp="1"/>
          </p:cNvSpPr>
          <p:nvPr>
            <p:ph type="body" idx="1"/>
          </p:nvPr>
        </p:nvSpPr>
        <p:spPr/>
        <p:txBody>
          <a:bodyPr/>
          <a:lstStyle/>
          <a:p>
            <a:r>
              <a:rPr lang="en-US" dirty="0"/>
              <a:t>As a full fat VM	</a:t>
            </a:r>
          </a:p>
        </p:txBody>
      </p:sp>
      <p:sp>
        <p:nvSpPr>
          <p:cNvPr id="4" name="Content Placeholder 3">
            <a:extLst>
              <a:ext uri="{FF2B5EF4-FFF2-40B4-BE49-F238E27FC236}">
                <a16:creationId xmlns:a16="http://schemas.microsoft.com/office/drawing/2014/main" id="{355AFFD6-2A01-4359-88C2-B1B31213E083}"/>
              </a:ext>
            </a:extLst>
          </p:cNvPr>
          <p:cNvSpPr>
            <a:spLocks noGrp="1"/>
          </p:cNvSpPr>
          <p:nvPr>
            <p:ph sz="half" idx="2"/>
          </p:nvPr>
        </p:nvSpPr>
        <p:spPr/>
        <p:txBody>
          <a:bodyPr>
            <a:normAutofit fontScale="77500" lnSpcReduction="20000"/>
          </a:bodyPr>
          <a:lstStyle/>
          <a:p>
            <a:r>
              <a:rPr lang="en-US" dirty="0"/>
              <a:t>You preserve full control over the whole process</a:t>
            </a:r>
          </a:p>
          <a:p>
            <a:r>
              <a:rPr lang="en-US" dirty="0"/>
              <a:t>You’ve got access to things like </a:t>
            </a:r>
            <a:r>
              <a:rPr lang="en-US" dirty="0" err="1"/>
              <a:t>gdb</a:t>
            </a:r>
            <a:r>
              <a:rPr lang="en-US" dirty="0"/>
              <a:t> at a kernel level</a:t>
            </a:r>
          </a:p>
          <a:p>
            <a:r>
              <a:rPr lang="en-US" dirty="0"/>
              <a:t>Requires zero trust in the safety of the binary</a:t>
            </a:r>
          </a:p>
          <a:p>
            <a:r>
              <a:rPr lang="en-US" dirty="0"/>
              <a:t>But you probably want a special kernel and board setup, though there are generic setups to get you started</a:t>
            </a:r>
          </a:p>
          <a:p>
            <a:r>
              <a:rPr lang="en-US" dirty="0"/>
              <a:t>Any tools are going to need to be compiled for the target environment</a:t>
            </a:r>
          </a:p>
          <a:p>
            <a:pPr lvl="1"/>
            <a:r>
              <a:rPr lang="en-US" dirty="0"/>
              <a:t>I hate cross-compilers.</a:t>
            </a:r>
          </a:p>
        </p:txBody>
      </p:sp>
      <p:sp>
        <p:nvSpPr>
          <p:cNvPr id="13" name="Text Placeholder 12">
            <a:extLst>
              <a:ext uri="{FF2B5EF4-FFF2-40B4-BE49-F238E27FC236}">
                <a16:creationId xmlns:a16="http://schemas.microsoft.com/office/drawing/2014/main" id="{3CE4B762-ECB0-4BD6-869C-24E61EC68D6C}"/>
              </a:ext>
            </a:extLst>
          </p:cNvPr>
          <p:cNvSpPr>
            <a:spLocks noGrp="1"/>
          </p:cNvSpPr>
          <p:nvPr>
            <p:ph type="body" sz="quarter" idx="3"/>
          </p:nvPr>
        </p:nvSpPr>
        <p:spPr/>
        <p:txBody>
          <a:bodyPr/>
          <a:lstStyle/>
          <a:p>
            <a:r>
              <a:rPr lang="en-US" dirty="0"/>
              <a:t>As a translating loader</a:t>
            </a:r>
          </a:p>
        </p:txBody>
      </p:sp>
      <p:sp>
        <p:nvSpPr>
          <p:cNvPr id="14" name="Content Placeholder 13">
            <a:extLst>
              <a:ext uri="{FF2B5EF4-FFF2-40B4-BE49-F238E27FC236}">
                <a16:creationId xmlns:a16="http://schemas.microsoft.com/office/drawing/2014/main" id="{5A840E52-A250-4BA1-B661-D17382E1B8EA}"/>
              </a:ext>
            </a:extLst>
          </p:cNvPr>
          <p:cNvSpPr>
            <a:spLocks noGrp="1"/>
          </p:cNvSpPr>
          <p:nvPr>
            <p:ph sz="quarter" idx="4"/>
          </p:nvPr>
        </p:nvSpPr>
        <p:spPr/>
        <p:txBody>
          <a:bodyPr>
            <a:normAutofit fontScale="77500" lnSpcReduction="20000"/>
          </a:bodyPr>
          <a:lstStyle/>
          <a:p>
            <a:r>
              <a:rPr lang="en-US" dirty="0"/>
              <a:t>You have access to all your existing x86-64 tools (or whatever your native tools are)</a:t>
            </a:r>
          </a:p>
          <a:p>
            <a:r>
              <a:rPr lang="en-US" dirty="0"/>
              <a:t>They’re not only native, but they’re running full-speed.</a:t>
            </a:r>
          </a:p>
          <a:p>
            <a:pPr lvl="1"/>
            <a:r>
              <a:rPr lang="en-US" dirty="0"/>
              <a:t>You can run AFL like it’s meant to</a:t>
            </a:r>
          </a:p>
          <a:p>
            <a:r>
              <a:rPr lang="en-US" dirty="0"/>
              <a:t>Runs nicely in containers</a:t>
            </a:r>
          </a:p>
          <a:p>
            <a:r>
              <a:rPr lang="en-US" dirty="0"/>
              <a:t>You don’t even need a container!</a:t>
            </a:r>
          </a:p>
        </p:txBody>
      </p:sp>
    </p:spTree>
    <p:extLst>
      <p:ext uri="{BB962C8B-B14F-4D97-AF65-F5344CB8AC3E}">
        <p14:creationId xmlns:p14="http://schemas.microsoft.com/office/powerpoint/2010/main" val="3087593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CE56FD-FFC0-4DA9-9913-E92D9ED85634}"/>
              </a:ext>
            </a:extLst>
          </p:cNvPr>
          <p:cNvSpPr>
            <a:spLocks noGrp="1"/>
          </p:cNvSpPr>
          <p:nvPr>
            <p:ph type="title"/>
          </p:nvPr>
        </p:nvSpPr>
        <p:spPr/>
        <p:txBody>
          <a:bodyPr/>
          <a:lstStyle/>
          <a:p>
            <a:r>
              <a:rPr lang="en-US" dirty="0"/>
              <a:t>Full-Fat VM: 9 tracks of DOS</a:t>
            </a:r>
          </a:p>
        </p:txBody>
      </p:sp>
      <p:pic>
        <p:nvPicPr>
          <p:cNvPr id="7" name="dc26_demo_3_tapedrive">
            <a:hlinkClick r:id="" action="ppaction://media"/>
            <a:extLst>
              <a:ext uri="{FF2B5EF4-FFF2-40B4-BE49-F238E27FC236}">
                <a16:creationId xmlns:a16="http://schemas.microsoft.com/office/drawing/2014/main" id="{FEC4C0CF-0C5F-4747-A2C9-F6E411A9C6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96975" y="1993900"/>
            <a:ext cx="6683375" cy="3765550"/>
          </a:xfrm>
        </p:spPr>
      </p:pic>
    </p:spTree>
    <p:extLst>
      <p:ext uri="{BB962C8B-B14F-4D97-AF65-F5344CB8AC3E}">
        <p14:creationId xmlns:p14="http://schemas.microsoft.com/office/powerpoint/2010/main" val="53865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5D95-D345-46F8-8161-FEF26BD0A9BD}"/>
              </a:ext>
            </a:extLst>
          </p:cNvPr>
          <p:cNvSpPr>
            <a:spLocks noGrp="1"/>
          </p:cNvSpPr>
          <p:nvPr>
            <p:ph type="title"/>
          </p:nvPr>
        </p:nvSpPr>
        <p:spPr/>
        <p:txBody>
          <a:bodyPr/>
          <a:lstStyle/>
          <a:p>
            <a:r>
              <a:rPr lang="en-US" dirty="0" err="1"/>
              <a:t>Binfmt</a:t>
            </a:r>
            <a:r>
              <a:rPr lang="en-US" dirty="0"/>
              <a:t>: Linux’ way of loading executables	</a:t>
            </a:r>
          </a:p>
        </p:txBody>
      </p:sp>
      <p:sp>
        <p:nvSpPr>
          <p:cNvPr id="3" name="Content Placeholder 2">
            <a:extLst>
              <a:ext uri="{FF2B5EF4-FFF2-40B4-BE49-F238E27FC236}">
                <a16:creationId xmlns:a16="http://schemas.microsoft.com/office/drawing/2014/main" id="{FEB93736-AA2A-46F3-9057-4EC4E6203CFC}"/>
              </a:ext>
            </a:extLst>
          </p:cNvPr>
          <p:cNvSpPr>
            <a:spLocks noGrp="1"/>
          </p:cNvSpPr>
          <p:nvPr>
            <p:ph idx="1"/>
          </p:nvPr>
        </p:nvSpPr>
        <p:spPr/>
        <p:txBody>
          <a:bodyPr>
            <a:normAutofit fontScale="92500" lnSpcReduction="20000"/>
          </a:bodyPr>
          <a:lstStyle/>
          <a:p>
            <a:r>
              <a:rPr lang="en-US" dirty="0"/>
              <a:t>Long ago, Linux added loadable loaders</a:t>
            </a:r>
          </a:p>
          <a:p>
            <a:r>
              <a:rPr lang="en-US" dirty="0"/>
              <a:t>Originally for the purposes of running JARs from the command line like God and Sun Microsystems intended.</a:t>
            </a:r>
          </a:p>
          <a:p>
            <a:r>
              <a:rPr lang="en-US" dirty="0"/>
              <a:t>Turns out this is a great place to put emulators.</a:t>
            </a:r>
          </a:p>
          <a:p>
            <a:r>
              <a:rPr lang="en-US" dirty="0"/>
              <a:t>Debian ships with support for this in its </a:t>
            </a:r>
            <a:r>
              <a:rPr lang="en-US" i="1" dirty="0" err="1"/>
              <a:t>binfmt-misc</a:t>
            </a:r>
            <a:r>
              <a:rPr lang="en-US" dirty="0"/>
              <a:t> package.</a:t>
            </a:r>
          </a:p>
          <a:p>
            <a:r>
              <a:rPr lang="en-US" dirty="0"/>
              <a:t>QEMU can be shipped as a “static </a:t>
            </a:r>
            <a:r>
              <a:rPr lang="en-US" dirty="0" err="1"/>
              <a:t>userspace</a:t>
            </a:r>
            <a:r>
              <a:rPr lang="en-US" dirty="0"/>
              <a:t>” environment (think WINE)</a:t>
            </a:r>
          </a:p>
          <a:p>
            <a:r>
              <a:rPr lang="en-US" dirty="0"/>
              <a:t>Uses “magic numbers” – signatures from a database – to determine which ones are supposed to load what.</a:t>
            </a:r>
          </a:p>
          <a:p>
            <a:r>
              <a:rPr lang="en-US" dirty="0"/>
              <a:t>Fairly simple to add new kinds of binaries. You could actually execute JPEGs if you really wanted to?</a:t>
            </a:r>
          </a:p>
        </p:txBody>
      </p:sp>
    </p:spTree>
    <p:extLst>
      <p:ext uri="{BB962C8B-B14F-4D97-AF65-F5344CB8AC3E}">
        <p14:creationId xmlns:p14="http://schemas.microsoft.com/office/powerpoint/2010/main" val="362465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2B93-90A3-4DC3-9C2E-C2408643B68E}"/>
              </a:ext>
            </a:extLst>
          </p:cNvPr>
          <p:cNvSpPr>
            <a:spLocks noGrp="1"/>
          </p:cNvSpPr>
          <p:nvPr>
            <p:ph type="title"/>
          </p:nvPr>
        </p:nvSpPr>
        <p:spPr/>
        <p:txBody>
          <a:bodyPr/>
          <a:lstStyle/>
          <a:p>
            <a:r>
              <a:rPr lang="en-US" dirty="0"/>
              <a:t>QEMU as loader</a:t>
            </a:r>
          </a:p>
        </p:txBody>
      </p:sp>
      <p:sp>
        <p:nvSpPr>
          <p:cNvPr id="3" name="Text Placeholder 2">
            <a:extLst>
              <a:ext uri="{FF2B5EF4-FFF2-40B4-BE49-F238E27FC236}">
                <a16:creationId xmlns:a16="http://schemas.microsoft.com/office/drawing/2014/main" id="{6199D36A-89A6-4583-829A-932281709E20}"/>
              </a:ext>
            </a:extLst>
          </p:cNvPr>
          <p:cNvSpPr>
            <a:spLocks noGrp="1"/>
          </p:cNvSpPr>
          <p:nvPr>
            <p:ph type="body" idx="1"/>
          </p:nvPr>
        </p:nvSpPr>
        <p:spPr/>
        <p:txBody>
          <a:bodyPr/>
          <a:lstStyle/>
          <a:p>
            <a:r>
              <a:rPr lang="en-US" dirty="0"/>
              <a:t>Without a container</a:t>
            </a:r>
          </a:p>
        </p:txBody>
      </p:sp>
      <p:sp>
        <p:nvSpPr>
          <p:cNvPr id="4" name="Content Placeholder 3">
            <a:extLst>
              <a:ext uri="{FF2B5EF4-FFF2-40B4-BE49-F238E27FC236}">
                <a16:creationId xmlns:a16="http://schemas.microsoft.com/office/drawing/2014/main" id="{2AC3D014-842E-4EC8-AC66-A57AA215DF81}"/>
              </a:ext>
            </a:extLst>
          </p:cNvPr>
          <p:cNvSpPr>
            <a:spLocks noGrp="1"/>
          </p:cNvSpPr>
          <p:nvPr>
            <p:ph sz="half" idx="2"/>
          </p:nvPr>
        </p:nvSpPr>
        <p:spPr/>
        <p:txBody>
          <a:bodyPr>
            <a:normAutofit fontScale="92500" lnSpcReduction="10000"/>
          </a:bodyPr>
          <a:lstStyle/>
          <a:p>
            <a:r>
              <a:rPr lang="en-US" dirty="0"/>
              <a:t>Dumb simple to set up:</a:t>
            </a:r>
          </a:p>
          <a:p>
            <a:pPr lvl="1"/>
            <a:r>
              <a:rPr lang="en-US" dirty="0" err="1"/>
              <a:t>qemu</a:t>
            </a:r>
            <a:r>
              <a:rPr lang="en-US" dirty="0"/>
              <a:t>-whatever-static &lt;binary&gt;</a:t>
            </a:r>
          </a:p>
          <a:p>
            <a:pPr lvl="1"/>
            <a:r>
              <a:rPr lang="en-US" dirty="0"/>
              <a:t>With </a:t>
            </a:r>
            <a:r>
              <a:rPr lang="en-US" dirty="0" err="1"/>
              <a:t>binfmt</a:t>
            </a:r>
            <a:r>
              <a:rPr lang="en-US" dirty="0"/>
              <a:t>, just call your binary.</a:t>
            </a:r>
          </a:p>
          <a:p>
            <a:r>
              <a:rPr lang="en-US" dirty="0"/>
              <a:t>Must trust that the executable is not malicious</a:t>
            </a:r>
          </a:p>
          <a:p>
            <a:r>
              <a:rPr lang="en-US" dirty="0"/>
              <a:t>Might depend on your local environment looking like its target environment</a:t>
            </a:r>
          </a:p>
          <a:p>
            <a:r>
              <a:rPr lang="en-US" dirty="0"/>
              <a:t>This works best for static, monolithic executables</a:t>
            </a:r>
          </a:p>
        </p:txBody>
      </p:sp>
      <p:sp>
        <p:nvSpPr>
          <p:cNvPr id="5" name="Text Placeholder 4">
            <a:extLst>
              <a:ext uri="{FF2B5EF4-FFF2-40B4-BE49-F238E27FC236}">
                <a16:creationId xmlns:a16="http://schemas.microsoft.com/office/drawing/2014/main" id="{E8AB24C2-7540-4FC5-9975-493C9695B76A}"/>
              </a:ext>
            </a:extLst>
          </p:cNvPr>
          <p:cNvSpPr>
            <a:spLocks noGrp="1"/>
          </p:cNvSpPr>
          <p:nvPr>
            <p:ph type="body" sz="quarter" idx="3"/>
          </p:nvPr>
        </p:nvSpPr>
        <p:spPr/>
        <p:txBody>
          <a:bodyPr/>
          <a:lstStyle/>
          <a:p>
            <a:r>
              <a:rPr lang="en-US" dirty="0"/>
              <a:t>With a container</a:t>
            </a:r>
          </a:p>
        </p:txBody>
      </p:sp>
      <p:sp>
        <p:nvSpPr>
          <p:cNvPr id="6" name="Content Placeholder 5">
            <a:extLst>
              <a:ext uri="{FF2B5EF4-FFF2-40B4-BE49-F238E27FC236}">
                <a16:creationId xmlns:a16="http://schemas.microsoft.com/office/drawing/2014/main" id="{A341BCD5-568E-4979-80E6-7D2190EE21D1}"/>
              </a:ext>
            </a:extLst>
          </p:cNvPr>
          <p:cNvSpPr>
            <a:spLocks noGrp="1"/>
          </p:cNvSpPr>
          <p:nvPr>
            <p:ph sz="quarter" idx="4"/>
          </p:nvPr>
        </p:nvSpPr>
        <p:spPr/>
        <p:txBody>
          <a:bodyPr>
            <a:normAutofit fontScale="92500" lnSpcReduction="10000"/>
          </a:bodyPr>
          <a:lstStyle/>
          <a:p>
            <a:r>
              <a:rPr lang="en-US" dirty="0"/>
              <a:t>Bring that whole root filesystem along!</a:t>
            </a:r>
          </a:p>
          <a:p>
            <a:r>
              <a:rPr lang="en-US" dirty="0"/>
              <a:t>Run it in the confines of a jail, Docker instance, even something like Systemd containers</a:t>
            </a:r>
          </a:p>
          <a:p>
            <a:r>
              <a:rPr lang="en-US" dirty="0"/>
              <a:t>Might need root depending on your container (systemd)</a:t>
            </a:r>
          </a:p>
          <a:p>
            <a:r>
              <a:rPr lang="en-US" dirty="0"/>
              <a:t>Great for when your binary loads its own special versions of libraries that have weird things added to them</a:t>
            </a:r>
          </a:p>
        </p:txBody>
      </p:sp>
    </p:spTree>
    <p:extLst>
      <p:ext uri="{BB962C8B-B14F-4D97-AF65-F5344CB8AC3E}">
        <p14:creationId xmlns:p14="http://schemas.microsoft.com/office/powerpoint/2010/main" val="2887998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chine&#10;&#10;Description generated with high confidence">
            <a:extLst>
              <a:ext uri="{FF2B5EF4-FFF2-40B4-BE49-F238E27FC236}">
                <a16:creationId xmlns:a16="http://schemas.microsoft.com/office/drawing/2014/main" id="{414B1A85-256F-4911-94A0-5B30D52AF6DE}"/>
              </a:ext>
            </a:extLst>
          </p:cNvPr>
          <p:cNvPicPr>
            <a:picLocks noChangeAspect="1"/>
          </p:cNvPicPr>
          <p:nvPr/>
        </p:nvPicPr>
        <p:blipFill>
          <a:blip r:embed="rId3"/>
          <a:stretch>
            <a:fillRect/>
          </a:stretch>
        </p:blipFill>
        <p:spPr>
          <a:xfrm>
            <a:off x="1578054" y="0"/>
            <a:ext cx="5987891" cy="6858000"/>
          </a:xfrm>
          <a:prstGeom prst="rect">
            <a:avLst/>
          </a:prstGeom>
        </p:spPr>
      </p:pic>
    </p:spTree>
    <p:extLst>
      <p:ext uri="{BB962C8B-B14F-4D97-AF65-F5344CB8AC3E}">
        <p14:creationId xmlns:p14="http://schemas.microsoft.com/office/powerpoint/2010/main" val="3145321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A0FF73-15EA-4BB5-A8EC-7A5723C8949C}"/>
              </a:ext>
            </a:extLst>
          </p:cNvPr>
          <p:cNvSpPr>
            <a:spLocks noGrp="1"/>
          </p:cNvSpPr>
          <p:nvPr>
            <p:ph type="title"/>
          </p:nvPr>
        </p:nvSpPr>
        <p:spPr/>
        <p:txBody>
          <a:bodyPr/>
          <a:lstStyle/>
          <a:p>
            <a:r>
              <a:rPr lang="en-US" dirty="0"/>
              <a:t>QEMU user Demo</a:t>
            </a:r>
          </a:p>
        </p:txBody>
      </p:sp>
      <p:pic>
        <p:nvPicPr>
          <p:cNvPr id="2" name="defcon_qemu_container">
            <a:hlinkClick r:id="" action="ppaction://media"/>
            <a:extLst>
              <a:ext uri="{FF2B5EF4-FFF2-40B4-BE49-F238E27FC236}">
                <a16:creationId xmlns:a16="http://schemas.microsoft.com/office/drawing/2014/main" id="{6B761E19-09FA-4600-A09D-2981A37BB3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8825" y="1993900"/>
            <a:ext cx="5021263" cy="3765550"/>
          </a:xfrm>
        </p:spPr>
      </p:pic>
    </p:spTree>
    <p:extLst>
      <p:ext uri="{BB962C8B-B14F-4D97-AF65-F5344CB8AC3E}">
        <p14:creationId xmlns:p14="http://schemas.microsoft.com/office/powerpoint/2010/main" val="258972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25D8-0689-4FF8-B11D-0FA17B3F3C05}"/>
              </a:ext>
            </a:extLst>
          </p:cNvPr>
          <p:cNvSpPr>
            <a:spLocks noGrp="1"/>
          </p:cNvSpPr>
          <p:nvPr>
            <p:ph type="title"/>
          </p:nvPr>
        </p:nvSpPr>
        <p:spPr/>
        <p:txBody>
          <a:bodyPr/>
          <a:lstStyle/>
          <a:p>
            <a:r>
              <a:rPr lang="en-US" dirty="0"/>
              <a:t>AFL setup</a:t>
            </a:r>
          </a:p>
        </p:txBody>
      </p:sp>
      <p:sp>
        <p:nvSpPr>
          <p:cNvPr id="3" name="Content Placeholder 2">
            <a:extLst>
              <a:ext uri="{FF2B5EF4-FFF2-40B4-BE49-F238E27FC236}">
                <a16:creationId xmlns:a16="http://schemas.microsoft.com/office/drawing/2014/main" id="{8E949A98-2116-4FD3-A721-8647F9F7F3A2}"/>
              </a:ext>
            </a:extLst>
          </p:cNvPr>
          <p:cNvSpPr>
            <a:spLocks noGrp="1"/>
          </p:cNvSpPr>
          <p:nvPr>
            <p:ph idx="1"/>
          </p:nvPr>
        </p:nvSpPr>
        <p:spPr/>
        <p:txBody>
          <a:bodyPr/>
          <a:lstStyle/>
          <a:p>
            <a:r>
              <a:rPr lang="en-US" dirty="0"/>
              <a:t>Oh boy. Let’s talk about AFL. </a:t>
            </a:r>
          </a:p>
          <a:p>
            <a:r>
              <a:rPr lang="en-US" dirty="0"/>
              <a:t>AFL needs to compiled with QEMU support</a:t>
            </a:r>
          </a:p>
          <a:p>
            <a:pPr lvl="1"/>
            <a:r>
              <a:rPr lang="en-US" dirty="0"/>
              <a:t>Magic sauce: CPU_TARGET=whatever ./build_qemu_support.sh</a:t>
            </a:r>
          </a:p>
          <a:p>
            <a:r>
              <a:rPr lang="en-US" dirty="0"/>
              <a:t>AFL needs to bring along the host’s libraries</a:t>
            </a:r>
          </a:p>
          <a:p>
            <a:pPr lvl="1"/>
            <a:r>
              <a:rPr lang="en-US" dirty="0"/>
              <a:t>Easiest bound with systemd-</a:t>
            </a:r>
            <a:r>
              <a:rPr lang="en-US" dirty="0" err="1"/>
              <a:t>nspawn</a:t>
            </a:r>
            <a:endParaRPr lang="en-US" dirty="0"/>
          </a:p>
          <a:p>
            <a:r>
              <a:rPr lang="en-US" dirty="0"/>
              <a:t>Don’t do this in a VM</a:t>
            </a:r>
          </a:p>
          <a:p>
            <a:pPr lvl="1"/>
            <a:r>
              <a:rPr lang="en-US" dirty="0"/>
              <a:t>It hurts</a:t>
            </a:r>
          </a:p>
        </p:txBody>
      </p:sp>
    </p:spTree>
    <p:extLst>
      <p:ext uri="{BB962C8B-B14F-4D97-AF65-F5344CB8AC3E}">
        <p14:creationId xmlns:p14="http://schemas.microsoft.com/office/powerpoint/2010/main" val="247785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computer&#10;&#10;Description generated with very high confidence">
            <a:extLst>
              <a:ext uri="{FF2B5EF4-FFF2-40B4-BE49-F238E27FC236}">
                <a16:creationId xmlns:a16="http://schemas.microsoft.com/office/drawing/2014/main" id="{C649914B-1742-4888-958E-20D6CF7CA0FA}"/>
              </a:ext>
            </a:extLst>
          </p:cNvPr>
          <p:cNvPicPr>
            <a:picLocks noChangeAspect="1"/>
          </p:cNvPicPr>
          <p:nvPr/>
        </p:nvPicPr>
        <p:blipFill rotWithShape="1">
          <a:blip r:embed="rId3"/>
          <a:srcRect l="19067" r="6857" b="-2"/>
          <a:stretch/>
        </p:blipFill>
        <p:spPr>
          <a:xfrm>
            <a:off x="3871539" y="3272588"/>
            <a:ext cx="4579036" cy="3585411"/>
          </a:xfrm>
          <a:prstGeom prst="rect">
            <a:avLst/>
          </a:prstGeom>
        </p:spPr>
      </p:pic>
      <p:pic>
        <p:nvPicPr>
          <p:cNvPr id="7" name="Picture 6" descr="A close up of electronics&#10;&#10;Description generated with very high confidence">
            <a:extLst>
              <a:ext uri="{FF2B5EF4-FFF2-40B4-BE49-F238E27FC236}">
                <a16:creationId xmlns:a16="http://schemas.microsoft.com/office/drawing/2014/main" id="{540FB382-8B4B-45C1-9CF0-EB0433599B54}"/>
              </a:ext>
            </a:extLst>
          </p:cNvPr>
          <p:cNvPicPr>
            <a:picLocks noChangeAspect="1"/>
          </p:cNvPicPr>
          <p:nvPr/>
        </p:nvPicPr>
        <p:blipFill rotWithShape="1">
          <a:blip r:embed="rId4"/>
          <a:srcRect l="3888" r="2901" b="-1"/>
          <a:stretch/>
        </p:blipFill>
        <p:spPr>
          <a:xfrm>
            <a:off x="20" y="9"/>
            <a:ext cx="5459914"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8" name="Picture 17" descr="A close up of electronics&#10;&#10;Description generated with very high confidence">
            <a:extLst>
              <a:ext uri="{FF2B5EF4-FFF2-40B4-BE49-F238E27FC236}">
                <a16:creationId xmlns:a16="http://schemas.microsoft.com/office/drawing/2014/main" id="{793BC3D4-FFE0-4731-865C-263CD8F44F29}"/>
              </a:ext>
            </a:extLst>
          </p:cNvPr>
          <p:cNvPicPr>
            <a:picLocks noChangeAspect="1"/>
          </p:cNvPicPr>
          <p:nvPr/>
        </p:nvPicPr>
        <p:blipFill rotWithShape="1">
          <a:blip r:embed="rId5"/>
          <a:srcRect l="14438" r="20497" b="-3"/>
          <a:stretch/>
        </p:blipFill>
        <p:spPr>
          <a:xfrm>
            <a:off x="5593726" y="-22547"/>
            <a:ext cx="2856849" cy="3139531"/>
          </a:xfrm>
          <a:prstGeom prst="rect">
            <a:avLst/>
          </a:prstGeom>
        </p:spPr>
      </p:pic>
      <p:pic>
        <p:nvPicPr>
          <p:cNvPr id="9" name="Picture 8" descr="A close up of a speaker&#10;&#10;Description generated with high confidence">
            <a:extLst>
              <a:ext uri="{FF2B5EF4-FFF2-40B4-BE49-F238E27FC236}">
                <a16:creationId xmlns:a16="http://schemas.microsoft.com/office/drawing/2014/main" id="{3B55F609-F7F2-4C28-8270-6AE3825AE560}"/>
              </a:ext>
            </a:extLst>
          </p:cNvPr>
          <p:cNvPicPr>
            <a:picLocks noChangeAspect="1"/>
          </p:cNvPicPr>
          <p:nvPr/>
        </p:nvPicPr>
        <p:blipFill rotWithShape="1">
          <a:blip r:embed="rId6"/>
          <a:srcRect r="-2" b="742"/>
          <a:stretch/>
        </p:blipFill>
        <p:spPr>
          <a:xfrm>
            <a:off x="20" y="4065775"/>
            <a:ext cx="3750870" cy="2792224"/>
          </a:xfrm>
          <a:prstGeom prst="rect">
            <a:avLst/>
          </a:prstGeom>
        </p:spPr>
      </p:pic>
    </p:spTree>
    <p:extLst>
      <p:ext uri="{BB962C8B-B14F-4D97-AF65-F5344CB8AC3E}">
        <p14:creationId xmlns:p14="http://schemas.microsoft.com/office/powerpoint/2010/main" val="595428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2F74-AD74-4C51-8040-22BEE33313BF}"/>
              </a:ext>
            </a:extLst>
          </p:cNvPr>
          <p:cNvSpPr>
            <a:spLocks noGrp="1"/>
          </p:cNvSpPr>
          <p:nvPr>
            <p:ph type="title"/>
          </p:nvPr>
        </p:nvSpPr>
        <p:spPr/>
        <p:txBody>
          <a:bodyPr/>
          <a:lstStyle/>
          <a:p>
            <a:r>
              <a:rPr lang="en-US" dirty="0"/>
              <a:t>AFL Demo</a:t>
            </a:r>
          </a:p>
        </p:txBody>
      </p:sp>
      <p:pic>
        <p:nvPicPr>
          <p:cNvPr id="4" name="dc26_demo_4_afl">
            <a:hlinkClick r:id="" action="ppaction://media"/>
            <a:extLst>
              <a:ext uri="{FF2B5EF4-FFF2-40B4-BE49-F238E27FC236}">
                <a16:creationId xmlns:a16="http://schemas.microsoft.com/office/drawing/2014/main" id="{F4376502-B754-4443-8335-D181943E80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8825" y="1993900"/>
            <a:ext cx="5021263" cy="3765550"/>
          </a:xfrm>
        </p:spPr>
      </p:pic>
    </p:spTree>
    <p:extLst>
      <p:ext uri="{BB962C8B-B14F-4D97-AF65-F5344CB8AC3E}">
        <p14:creationId xmlns:p14="http://schemas.microsoft.com/office/powerpoint/2010/main" val="3596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99C7-58AB-4442-B5E6-12D6224A1C71}"/>
              </a:ext>
            </a:extLst>
          </p:cNvPr>
          <p:cNvSpPr>
            <a:spLocks noGrp="1"/>
          </p:cNvSpPr>
          <p:nvPr>
            <p:ph type="title"/>
          </p:nvPr>
        </p:nvSpPr>
        <p:spPr/>
        <p:txBody>
          <a:bodyPr/>
          <a:lstStyle/>
          <a:p>
            <a:r>
              <a:rPr lang="en-US" dirty="0"/>
              <a:t>Wrapping up</a:t>
            </a:r>
          </a:p>
        </p:txBody>
      </p:sp>
      <p:sp>
        <p:nvSpPr>
          <p:cNvPr id="3" name="Content Placeholder 2">
            <a:extLst>
              <a:ext uri="{FF2B5EF4-FFF2-40B4-BE49-F238E27FC236}">
                <a16:creationId xmlns:a16="http://schemas.microsoft.com/office/drawing/2014/main" id="{F6B1E417-8C39-4FB5-83D7-E3B08D367026}"/>
              </a:ext>
            </a:extLst>
          </p:cNvPr>
          <p:cNvSpPr>
            <a:spLocks noGrp="1"/>
          </p:cNvSpPr>
          <p:nvPr>
            <p:ph idx="1"/>
          </p:nvPr>
        </p:nvSpPr>
        <p:spPr/>
        <p:txBody>
          <a:bodyPr>
            <a:normAutofit lnSpcReduction="10000"/>
          </a:bodyPr>
          <a:lstStyle/>
          <a:p>
            <a:r>
              <a:rPr lang="en-US" dirty="0"/>
              <a:t>What did we learn today?</a:t>
            </a:r>
          </a:p>
          <a:p>
            <a:pPr lvl="1"/>
            <a:r>
              <a:rPr lang="en-US" dirty="0"/>
              <a:t>Hardware vendors are lazy</a:t>
            </a:r>
          </a:p>
          <a:p>
            <a:pPr lvl="1"/>
            <a:r>
              <a:rPr lang="en-US" dirty="0"/>
              <a:t>Attacking hardware means getting creative</a:t>
            </a:r>
          </a:p>
          <a:p>
            <a:pPr lvl="1"/>
            <a:r>
              <a:rPr lang="en-US" dirty="0"/>
              <a:t>QEMU is pretty neato</a:t>
            </a:r>
          </a:p>
          <a:p>
            <a:pPr lvl="1"/>
            <a:r>
              <a:rPr lang="en-US" dirty="0"/>
              <a:t>AFL runs really slow when you’re emulating an X86 emulating an IBM mainframe. </a:t>
            </a:r>
          </a:p>
          <a:p>
            <a:r>
              <a:rPr lang="en-US" dirty="0"/>
              <a:t>Going forward:</a:t>
            </a:r>
          </a:p>
          <a:p>
            <a:pPr lvl="1"/>
            <a:r>
              <a:rPr lang="en-US" dirty="0"/>
              <a:t>I hope I’ve given you some idea of the landscape of tools</a:t>
            </a:r>
          </a:p>
          <a:p>
            <a:pPr lvl="1"/>
            <a:r>
              <a:rPr lang="en-US" dirty="0"/>
              <a:t>Always remember rule 0</a:t>
            </a:r>
          </a:p>
          <a:p>
            <a:pPr lvl="1"/>
            <a:endParaRPr lang="en-US" dirty="0"/>
          </a:p>
        </p:txBody>
      </p:sp>
    </p:spTree>
    <p:extLst>
      <p:ext uri="{BB962C8B-B14F-4D97-AF65-F5344CB8AC3E}">
        <p14:creationId xmlns:p14="http://schemas.microsoft.com/office/powerpoint/2010/main" val="990651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762D-6D73-4BA1-8882-AE02CDFE6AB2}"/>
              </a:ext>
            </a:extLst>
          </p:cNvPr>
          <p:cNvSpPr>
            <a:spLocks noGrp="1"/>
          </p:cNvSpPr>
          <p:nvPr>
            <p:ph type="title"/>
          </p:nvPr>
        </p:nvSpPr>
        <p:spPr/>
        <p:txBody>
          <a:bodyPr/>
          <a:lstStyle/>
          <a:p>
            <a:r>
              <a:rPr lang="en-US" dirty="0"/>
              <a:t>More Resources</a:t>
            </a:r>
          </a:p>
        </p:txBody>
      </p:sp>
      <p:sp>
        <p:nvSpPr>
          <p:cNvPr id="3" name="Content Placeholder 2">
            <a:extLst>
              <a:ext uri="{FF2B5EF4-FFF2-40B4-BE49-F238E27FC236}">
                <a16:creationId xmlns:a16="http://schemas.microsoft.com/office/drawing/2014/main" id="{4E2C0545-7ABA-46F0-9B84-21ACA70117E2}"/>
              </a:ext>
            </a:extLst>
          </p:cNvPr>
          <p:cNvSpPr>
            <a:spLocks noGrp="1"/>
          </p:cNvSpPr>
          <p:nvPr>
            <p:ph idx="1"/>
          </p:nvPr>
        </p:nvSpPr>
        <p:spPr>
          <a:xfrm>
            <a:off x="507206" y="1993393"/>
            <a:ext cx="8065294" cy="4365074"/>
          </a:xfrm>
        </p:spPr>
        <p:txBody>
          <a:bodyPr>
            <a:normAutofit fontScale="92500"/>
          </a:bodyPr>
          <a:lstStyle/>
          <a:p>
            <a:r>
              <a:rPr lang="en-US" dirty="0"/>
              <a:t>Non-Linux  targets:</a:t>
            </a:r>
          </a:p>
          <a:p>
            <a:pPr lvl="1"/>
            <a:r>
              <a:rPr lang="en-US" dirty="0"/>
              <a:t>RECON 2010 with Igor </a:t>
            </a:r>
            <a:r>
              <a:rPr lang="en-US" dirty="0" err="1"/>
              <a:t>Skochinsky</a:t>
            </a:r>
            <a:r>
              <a:rPr lang="en-US" dirty="0"/>
              <a:t>: Reverse Engineering for PC Reversers: </a:t>
            </a:r>
            <a:r>
              <a:rPr lang="en-US" dirty="0">
                <a:hlinkClick r:id="rId3"/>
              </a:rPr>
              <a:t>http://hexblog.com/files/recon%202010%20Skochinsky.pdf</a:t>
            </a:r>
            <a:endParaRPr lang="en-US" dirty="0"/>
          </a:p>
          <a:p>
            <a:pPr lvl="1"/>
            <a:r>
              <a:rPr lang="en-US" dirty="0"/>
              <a:t>JTAG Explained: </a:t>
            </a:r>
            <a:r>
              <a:rPr lang="en-US" dirty="0">
                <a:hlinkClick r:id="rId4"/>
              </a:rPr>
              <a:t>https://blog.senr.io/blog/jtag-explained</a:t>
            </a:r>
            <a:endParaRPr lang="en-US" dirty="0"/>
          </a:p>
          <a:p>
            <a:pPr lvl="1"/>
            <a:r>
              <a:rPr lang="en-US" dirty="0">
                <a:hlinkClick r:id="rId5"/>
              </a:rPr>
              <a:t>https://www.blackhat.com/presentations/bh-europe-04/bh-eu-04-dehaas/bh-eu-04-dehaas.pdf</a:t>
            </a:r>
            <a:endParaRPr lang="en-US" dirty="0"/>
          </a:p>
          <a:p>
            <a:pPr lvl="1"/>
            <a:r>
              <a:rPr lang="en-US" dirty="0">
                <a:hlinkClick r:id="rId6"/>
              </a:rPr>
              <a:t>https://beckus.github.io/qemu_stm32/</a:t>
            </a:r>
            <a:r>
              <a:rPr lang="en-US" dirty="0"/>
              <a:t> (among others)</a:t>
            </a:r>
          </a:p>
          <a:p>
            <a:r>
              <a:rPr lang="en-US" dirty="0"/>
              <a:t>Linux targets:</a:t>
            </a:r>
          </a:p>
          <a:p>
            <a:pPr lvl="1"/>
            <a:r>
              <a:rPr lang="en-US" dirty="0"/>
              <a:t>eLinux.org – </a:t>
            </a:r>
            <a:r>
              <a:rPr lang="en-US" i="1" dirty="0"/>
              <a:t>Fucking Gigantic</a:t>
            </a:r>
            <a:r>
              <a:rPr lang="en-US" dirty="0"/>
              <a:t> wiki about embedded Linux. </a:t>
            </a:r>
          </a:p>
          <a:p>
            <a:pPr lvl="1"/>
            <a:r>
              <a:rPr lang="en-US" dirty="0"/>
              <a:t>linux-mips.org – Linux on MIPS </a:t>
            </a:r>
          </a:p>
        </p:txBody>
      </p:sp>
    </p:spTree>
    <p:extLst>
      <p:ext uri="{BB962C8B-B14F-4D97-AF65-F5344CB8AC3E}">
        <p14:creationId xmlns:p14="http://schemas.microsoft.com/office/powerpoint/2010/main" val="2875053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B8C5F-CE4B-4AA9-9EEC-0DAAF7659E6F}"/>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874A7B49-70F4-4747-AC6D-C1FFEA4B6A69}"/>
              </a:ext>
            </a:extLst>
          </p:cNvPr>
          <p:cNvSpPr>
            <a:spLocks noGrp="1"/>
          </p:cNvSpPr>
          <p:nvPr>
            <p:ph type="body" idx="1"/>
          </p:nvPr>
        </p:nvSpPr>
        <p:spPr/>
        <p:txBody>
          <a:bodyPr/>
          <a:lstStyle/>
          <a:p>
            <a:r>
              <a:rPr lang="en-US" dirty="0"/>
              <a:t>Keep on hacking.</a:t>
            </a:r>
          </a:p>
        </p:txBody>
      </p:sp>
    </p:spTree>
    <p:extLst>
      <p:ext uri="{BB962C8B-B14F-4D97-AF65-F5344CB8AC3E}">
        <p14:creationId xmlns:p14="http://schemas.microsoft.com/office/powerpoint/2010/main" val="4267782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12D04D-01A5-450F-984E-49F6A3D23BA3}"/>
              </a:ext>
            </a:extLst>
          </p:cNvPr>
          <p:cNvPicPr>
            <a:picLocks noChangeAspect="1"/>
          </p:cNvPicPr>
          <p:nvPr/>
        </p:nvPicPr>
        <p:blipFill rotWithShape="1">
          <a:blip r:embed="rId3"/>
          <a:srcRect l="26530" r="30905" b="4441"/>
          <a:stretch/>
        </p:blipFill>
        <p:spPr>
          <a:xfrm>
            <a:off x="219075" y="125159"/>
            <a:ext cx="1828800" cy="3079194"/>
          </a:xfrm>
          <a:prstGeom prst="rect">
            <a:avLst/>
          </a:prstGeom>
        </p:spPr>
      </p:pic>
      <p:pic>
        <p:nvPicPr>
          <p:cNvPr id="11" name="Picture 10" descr="A close up of a computer&#10;&#10;Description generated with very high confidence">
            <a:extLst>
              <a:ext uri="{FF2B5EF4-FFF2-40B4-BE49-F238E27FC236}">
                <a16:creationId xmlns:a16="http://schemas.microsoft.com/office/drawing/2014/main" id="{4DC39CE5-2D6A-46EF-9CF9-9B7884861E33}"/>
              </a:ext>
            </a:extLst>
          </p:cNvPr>
          <p:cNvPicPr>
            <a:picLocks noChangeAspect="1"/>
          </p:cNvPicPr>
          <p:nvPr/>
        </p:nvPicPr>
        <p:blipFill rotWithShape="1">
          <a:blip r:embed="rId4"/>
          <a:srcRect l="7021" r="13834" b="5437"/>
          <a:stretch/>
        </p:blipFill>
        <p:spPr>
          <a:xfrm>
            <a:off x="1171575" y="3513195"/>
            <a:ext cx="3400425" cy="3047107"/>
          </a:xfrm>
          <a:prstGeom prst="rect">
            <a:avLst/>
          </a:prstGeom>
        </p:spPr>
      </p:pic>
      <p:pic>
        <p:nvPicPr>
          <p:cNvPr id="4" name="Picture 3" descr="A picture containing indoor, black&#10;&#10;Description generated with high confidence">
            <a:extLst>
              <a:ext uri="{FF2B5EF4-FFF2-40B4-BE49-F238E27FC236}">
                <a16:creationId xmlns:a16="http://schemas.microsoft.com/office/drawing/2014/main" id="{90A1AC28-E18B-4521-BAD8-2160B6BDE450}"/>
              </a:ext>
            </a:extLst>
          </p:cNvPr>
          <p:cNvPicPr>
            <a:picLocks noChangeAspect="1"/>
          </p:cNvPicPr>
          <p:nvPr/>
        </p:nvPicPr>
        <p:blipFill rotWithShape="1">
          <a:blip r:embed="rId5"/>
          <a:srcRect l="13834" t="7592" r="11011" b="11537"/>
          <a:stretch/>
        </p:blipFill>
        <p:spPr>
          <a:xfrm>
            <a:off x="5200652" y="3733800"/>
            <a:ext cx="3228973" cy="2605898"/>
          </a:xfrm>
          <a:prstGeom prst="rect">
            <a:avLst/>
          </a:prstGeom>
        </p:spPr>
      </p:pic>
      <p:pic>
        <p:nvPicPr>
          <p:cNvPr id="15" name="Picture 14" descr="A picture containing indoor, table, wall, object&#10;&#10;Description generated with very high confidence">
            <a:extLst>
              <a:ext uri="{FF2B5EF4-FFF2-40B4-BE49-F238E27FC236}">
                <a16:creationId xmlns:a16="http://schemas.microsoft.com/office/drawing/2014/main" id="{EDD87E16-AA91-40D8-A03B-AC8AB1267C65}"/>
              </a:ext>
            </a:extLst>
          </p:cNvPr>
          <p:cNvPicPr>
            <a:picLocks noChangeAspect="1"/>
          </p:cNvPicPr>
          <p:nvPr/>
        </p:nvPicPr>
        <p:blipFill>
          <a:blip r:embed="rId6"/>
          <a:stretch>
            <a:fillRect/>
          </a:stretch>
        </p:blipFill>
        <p:spPr>
          <a:xfrm>
            <a:off x="2181225" y="530391"/>
            <a:ext cx="3581400" cy="2686050"/>
          </a:xfrm>
          <a:prstGeom prst="rect">
            <a:avLst/>
          </a:prstGeom>
        </p:spPr>
      </p:pic>
      <p:pic>
        <p:nvPicPr>
          <p:cNvPr id="17" name="Picture 16" descr="A close up of a camera&#10;&#10;Description generated with very high confidence">
            <a:extLst>
              <a:ext uri="{FF2B5EF4-FFF2-40B4-BE49-F238E27FC236}">
                <a16:creationId xmlns:a16="http://schemas.microsoft.com/office/drawing/2014/main" id="{B4BA9A78-D2C8-4AC9-AAF7-AD7B1BB76E67}"/>
              </a:ext>
            </a:extLst>
          </p:cNvPr>
          <p:cNvPicPr>
            <a:picLocks noChangeAspect="1"/>
          </p:cNvPicPr>
          <p:nvPr/>
        </p:nvPicPr>
        <p:blipFill rotWithShape="1">
          <a:blip r:embed="rId7"/>
          <a:srcRect l="16401" t="14047" r="17085" b="13668"/>
          <a:stretch/>
        </p:blipFill>
        <p:spPr>
          <a:xfrm>
            <a:off x="5895975" y="793137"/>
            <a:ext cx="2781300" cy="2266950"/>
          </a:xfrm>
          <a:prstGeom prst="rect">
            <a:avLst/>
          </a:prstGeom>
        </p:spPr>
      </p:pic>
    </p:spTree>
    <p:extLst>
      <p:ext uri="{BB962C8B-B14F-4D97-AF65-F5344CB8AC3E}">
        <p14:creationId xmlns:p14="http://schemas.microsoft.com/office/powerpoint/2010/main" val="2603703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2F20E-2629-48C6-8678-E459A371B537}"/>
              </a:ext>
            </a:extLst>
          </p:cNvPr>
          <p:cNvSpPr>
            <a:spLocks noGrp="1"/>
          </p:cNvSpPr>
          <p:nvPr>
            <p:ph type="title"/>
          </p:nvPr>
        </p:nvSpPr>
        <p:spPr/>
        <p:txBody>
          <a:bodyPr/>
          <a:lstStyle/>
          <a:p>
            <a:r>
              <a:rPr lang="en-US" dirty="0"/>
              <a:t>Embedded Linux 101</a:t>
            </a:r>
          </a:p>
        </p:txBody>
      </p:sp>
      <p:sp>
        <p:nvSpPr>
          <p:cNvPr id="5" name="Text Placeholder 4">
            <a:extLst>
              <a:ext uri="{FF2B5EF4-FFF2-40B4-BE49-F238E27FC236}">
                <a16:creationId xmlns:a16="http://schemas.microsoft.com/office/drawing/2014/main" id="{A7083430-2534-4B49-8AEC-52E700202C0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8680892"/>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43B33"/>
      </a:dk2>
      <a:lt2>
        <a:srgbClr val="BFD4C6"/>
      </a:lt2>
      <a:accent1>
        <a:srgbClr val="549E39"/>
      </a:accent1>
      <a:accent2>
        <a:srgbClr val="C7D157"/>
      </a:accent2>
      <a:accent3>
        <a:srgbClr val="F08F1C"/>
      </a:accent3>
      <a:accent4>
        <a:srgbClr val="D05745"/>
      </a:accent4>
      <a:accent5>
        <a:srgbClr val="558569"/>
      </a:accent5>
      <a:accent6>
        <a:srgbClr val="5E99A4"/>
      </a:accent6>
      <a:hlink>
        <a:srgbClr val="00AAD8"/>
      </a:hlink>
      <a:folHlink>
        <a:srgbClr val="6B6B6F"/>
      </a:folHlink>
    </a:clrScheme>
    <a:fontScheme name="Custom 1">
      <a:majorFont>
        <a:latin typeface="Segoe UI Black"/>
        <a:ea typeface=""/>
        <a:cs typeface=""/>
      </a:majorFont>
      <a:minorFont>
        <a:latin typeface="Segoe UI Semibold"/>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5118000A-40C1-40FE-8820-3652223334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6819</Words>
  <Application>Microsoft Office PowerPoint</Application>
  <PresentationFormat>On-screen Show (4:3)</PresentationFormat>
  <Paragraphs>573</Paragraphs>
  <Slides>73</Slides>
  <Notes>73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Fantasque Sans Mono</vt:lpstr>
      <vt:lpstr>Segoe Script</vt:lpstr>
      <vt:lpstr>Segoe UI Black</vt:lpstr>
      <vt:lpstr>Segoe UI Semibold</vt:lpstr>
      <vt:lpstr>Metropolitan</vt:lpstr>
      <vt:lpstr>It’s assembler, Jim, but not as we know it!</vt:lpstr>
      <vt:lpstr>Dedication</vt:lpstr>
      <vt:lpstr>whoami</vt:lpstr>
      <vt:lpstr>A word of note</vt:lpstr>
      <vt:lpstr>ARMed to the teeth</vt:lpstr>
      <vt:lpstr>Short history of ARM</vt:lpstr>
      <vt:lpstr>PowerPoint Presentation</vt:lpstr>
      <vt:lpstr>PowerPoint Presentation</vt:lpstr>
      <vt:lpstr>Embedded Linux 101</vt:lpstr>
      <vt:lpstr>Anatomy of an Embedded Linux device. </vt:lpstr>
      <vt:lpstr>What is an SoC?</vt:lpstr>
      <vt:lpstr>What is an SoC?</vt:lpstr>
      <vt:lpstr>PowerPoint Presentation</vt:lpstr>
      <vt:lpstr>PowerPoint Presentation</vt:lpstr>
      <vt:lpstr>PowerPoint Presentation</vt:lpstr>
      <vt:lpstr>PowerPoint Presentation</vt:lpstr>
      <vt:lpstr>Storage</vt:lpstr>
      <vt:lpstr>Storage</vt:lpstr>
      <vt:lpstr>Storage</vt:lpstr>
      <vt:lpstr>Storage</vt:lpstr>
      <vt:lpstr>Storage</vt:lpstr>
      <vt:lpstr>Variations</vt:lpstr>
      <vt:lpstr>RAM</vt:lpstr>
      <vt:lpstr>Peripherals</vt:lpstr>
      <vt:lpstr>Peripherals</vt:lpstr>
      <vt:lpstr>Peripherals</vt:lpstr>
      <vt:lpstr>Peripherals</vt:lpstr>
      <vt:lpstr>Bootloader</vt:lpstr>
      <vt:lpstr>Life and death of an SoC*</vt:lpstr>
      <vt:lpstr>Life and death of an SoC*</vt:lpstr>
      <vt:lpstr>Root Filesystem: Home to All</vt:lpstr>
      <vt:lpstr>Attacking these devices</vt:lpstr>
      <vt:lpstr>Step 0: Scope out your device</vt:lpstr>
      <vt:lpstr>Don’t Reinvent The Wheel</vt:lpstr>
      <vt:lpstr>Option 1: It’s a UNIX system, I know this</vt:lpstr>
      <vt:lpstr>Option 2: Black-Box it</vt:lpstr>
      <vt:lpstr>These options suck</vt:lpstr>
      <vt:lpstr>Option 3: Reverse it</vt:lpstr>
      <vt:lpstr>PowerPoint Presentation</vt:lpstr>
      <vt:lpstr>Option 4: Emulate It</vt:lpstr>
      <vt:lpstr>Getting root(fs)</vt:lpstr>
      <vt:lpstr>Easy Mode: Update Packages</vt:lpstr>
      <vt:lpstr>Medium: In-Vivo extraction</vt:lpstr>
      <vt:lpstr>Demo: Router firmware extraction (Actiontec Router)</vt:lpstr>
      <vt:lpstr>PowerPoint Presentation</vt:lpstr>
      <vt:lpstr>What did we get?</vt:lpstr>
      <vt:lpstr>Surprise Mode: Direct Extraction</vt:lpstr>
      <vt:lpstr>Surprise Mode: Direct Extraction</vt:lpstr>
      <vt:lpstr>Surprise Mode: Direct Extraction</vt:lpstr>
      <vt:lpstr>Surprise Mode: Direct Extraction</vt:lpstr>
      <vt:lpstr>Surprise Mode: Direct Extraction</vt:lpstr>
      <vt:lpstr>Surprise Mode: Direct Extraction</vt:lpstr>
      <vt:lpstr>Surprise Mode: Direct Extraction</vt:lpstr>
      <vt:lpstr>Surprise Mode: Direct Extraction</vt:lpstr>
      <vt:lpstr>Surprise Mode: Direct Extraction</vt:lpstr>
      <vt:lpstr>Logic Analyzers</vt:lpstr>
      <vt:lpstr>Hardware interfaces</vt:lpstr>
      <vt:lpstr>Now that we have that, what do?</vt:lpstr>
      <vt:lpstr>Let automation do your work</vt:lpstr>
      <vt:lpstr>QEMU: the Quick EMUlator</vt:lpstr>
      <vt:lpstr>Did someone say “OSX on Amiga hardware”?</vt:lpstr>
      <vt:lpstr>Or Haiku on BeOS?</vt:lpstr>
      <vt:lpstr>Two ways to run QEMU</vt:lpstr>
      <vt:lpstr>Full-Fat VM: 9 tracks of DOS</vt:lpstr>
      <vt:lpstr>Binfmt: Linux’ way of loading executables </vt:lpstr>
      <vt:lpstr>QEMU as loader</vt:lpstr>
      <vt:lpstr>PowerPoint Presentation</vt:lpstr>
      <vt:lpstr>QEMU user Demo</vt:lpstr>
      <vt:lpstr>AFL setup</vt:lpstr>
      <vt:lpstr>AFL Demo</vt:lpstr>
      <vt:lpstr>Wrapping up</vt:lpstr>
      <vt:lpstr>More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assembler, Jim, but not as we know it!</dc:title>
  <dc:creator>Morgan Gangwere</dc:creator>
  <cp:lastModifiedBy>Morgan Gangwere</cp:lastModifiedBy>
  <cp:revision>3</cp:revision>
  <dcterms:created xsi:type="dcterms:W3CDTF">2018-07-04T08:24:37Z</dcterms:created>
  <dcterms:modified xsi:type="dcterms:W3CDTF">2018-07-04T17:56:24Z</dcterms:modified>
</cp:coreProperties>
</file>